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1" r:id="rId6"/>
    <p:sldId id="260" r:id="rId7"/>
    <p:sldId id="262" r:id="rId8"/>
    <p:sldId id="264" r:id="rId9"/>
    <p:sldId id="263" r:id="rId10"/>
    <p:sldId id="265" r:id="rId11"/>
    <p:sldId id="276" r:id="rId12"/>
    <p:sldId id="273" r:id="rId13"/>
    <p:sldId id="268" r:id="rId14"/>
    <p:sldId id="274" r:id="rId15"/>
    <p:sldId id="275" r:id="rId16"/>
    <p:sldId id="277" r:id="rId17"/>
    <p:sldId id="278" r:id="rId18"/>
    <p:sldId id="267" r:id="rId19"/>
    <p:sldId id="269" r:id="rId20"/>
    <p:sldId id="270" r:id="rId21"/>
    <p:sldId id="282" r:id="rId22"/>
    <p:sldId id="283" r:id="rId23"/>
    <p:sldId id="271" r:id="rId24"/>
    <p:sldId id="284" r:id="rId25"/>
    <p:sldId id="281" r:id="rId26"/>
    <p:sldId id="285" r:id="rId27"/>
    <p:sldId id="272"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9466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02667-BED8-4D32-BC8E-343313B511D1}"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07039-CF5B-4A83-B5ED-39F6CBA903BE}" type="slidenum">
              <a:rPr lang="en-US" smtClean="0"/>
              <a:t>‹#›</a:t>
            </a:fld>
            <a:endParaRPr lang="en-US"/>
          </a:p>
        </p:txBody>
      </p:sp>
    </p:spTree>
    <p:extLst>
      <p:ext uri="{BB962C8B-B14F-4D97-AF65-F5344CB8AC3E}">
        <p14:creationId xmlns:p14="http://schemas.microsoft.com/office/powerpoint/2010/main" val="113068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707039-CF5B-4A83-B5ED-39F6CBA903BE}" type="slidenum">
              <a:rPr lang="en-US" smtClean="0"/>
              <a:t>24</a:t>
            </a:fld>
            <a:endParaRPr lang="en-US"/>
          </a:p>
        </p:txBody>
      </p:sp>
    </p:spTree>
    <p:extLst>
      <p:ext uri="{BB962C8B-B14F-4D97-AF65-F5344CB8AC3E}">
        <p14:creationId xmlns:p14="http://schemas.microsoft.com/office/powerpoint/2010/main" val="38636690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1A0AB9-F60B-43C7-ACBB-F6213F34207E}"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943E3A4-941D-44CA-A309-B52F62FBCD92}" type="slidenum">
              <a:rPr lang="en-US" smtClean="0"/>
              <a:t>‹#›</a:t>
            </a:fld>
            <a:endParaRPr lang="en-US"/>
          </a:p>
        </p:txBody>
      </p:sp>
    </p:spTree>
    <p:extLst>
      <p:ext uri="{BB962C8B-B14F-4D97-AF65-F5344CB8AC3E}">
        <p14:creationId xmlns:p14="http://schemas.microsoft.com/office/powerpoint/2010/main" val="3646919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A0AB9-F60B-43C7-ACBB-F6213F34207E}"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231923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A0AB9-F60B-43C7-ACBB-F6213F34207E}"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1126005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A0AB9-F60B-43C7-ACBB-F6213F34207E}"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1498607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01A0AB9-F60B-43C7-ACBB-F6213F34207E}" type="datetimeFigureOut">
              <a:rPr lang="en-US" smtClean="0"/>
              <a:t>5/9/2024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943E3A4-941D-44CA-A309-B52F62FBCD92}" type="slidenum">
              <a:rPr lang="en-US" smtClean="0"/>
              <a:t>‹#›</a:t>
            </a:fld>
            <a:endParaRPr lang="en-US"/>
          </a:p>
        </p:txBody>
      </p:sp>
    </p:spTree>
    <p:extLst>
      <p:ext uri="{BB962C8B-B14F-4D97-AF65-F5344CB8AC3E}">
        <p14:creationId xmlns:p14="http://schemas.microsoft.com/office/powerpoint/2010/main" val="122946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1A0AB9-F60B-43C7-ACBB-F6213F34207E}"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235844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1A0AB9-F60B-43C7-ACBB-F6213F34207E}" type="datetimeFigureOut">
              <a:rPr lang="en-US" smtClean="0"/>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71595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1A0AB9-F60B-43C7-ACBB-F6213F34207E}" type="datetimeFigureOut">
              <a:rPr lang="en-US" smtClean="0"/>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107940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A0AB9-F60B-43C7-ACBB-F6213F34207E}" type="datetimeFigureOut">
              <a:rPr lang="en-US" smtClean="0"/>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161898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1A0AB9-F60B-43C7-ACBB-F6213F34207E}"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291622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1A0AB9-F60B-43C7-ACBB-F6213F34207E}" type="datetimeFigureOut">
              <a:rPr lang="en-US" smtClean="0"/>
              <a:t>5/9/2024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943E3A4-941D-44CA-A309-B52F62FBCD92}" type="slidenum">
              <a:rPr lang="en-US" smtClean="0"/>
              <a:t>‹#›</a:t>
            </a:fld>
            <a:endParaRPr lang="en-US"/>
          </a:p>
        </p:txBody>
      </p:sp>
    </p:spTree>
    <p:extLst>
      <p:ext uri="{BB962C8B-B14F-4D97-AF65-F5344CB8AC3E}">
        <p14:creationId xmlns:p14="http://schemas.microsoft.com/office/powerpoint/2010/main" val="1975943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01A0AB9-F60B-43C7-ACBB-F6213F34207E}" type="datetimeFigureOut">
              <a:rPr lang="en-US" smtClean="0"/>
              <a:t>5/9/2024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943E3A4-941D-44CA-A309-B52F62FBCD92}" type="slidenum">
              <a:rPr lang="en-US" smtClean="0"/>
              <a:t>‹#›</a:t>
            </a:fld>
            <a:endParaRPr lang="en-US"/>
          </a:p>
        </p:txBody>
      </p:sp>
    </p:spTree>
    <p:extLst>
      <p:ext uri="{BB962C8B-B14F-4D97-AF65-F5344CB8AC3E}">
        <p14:creationId xmlns:p14="http://schemas.microsoft.com/office/powerpoint/2010/main" val="2335967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e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4C21-003D-FA39-C650-4404DCC9AC3D}"/>
              </a:ext>
            </a:extLst>
          </p:cNvPr>
          <p:cNvSpPr>
            <a:spLocks noGrp="1"/>
          </p:cNvSpPr>
          <p:nvPr>
            <p:ph type="ctrTitle"/>
          </p:nvPr>
        </p:nvSpPr>
        <p:spPr/>
        <p:txBody>
          <a:bodyPr/>
          <a:lstStyle/>
          <a:p>
            <a:r>
              <a:rPr lang="en-US" sz="7200" dirty="0"/>
              <a:t>Lecture: 10</a:t>
            </a:r>
            <a:br>
              <a:rPr lang="en-US" sz="7200" dirty="0"/>
            </a:br>
            <a:r>
              <a:rPr lang="en-US" sz="7200" dirty="0">
                <a:highlight>
                  <a:srgbClr val="FFFF00"/>
                </a:highlight>
              </a:rPr>
              <a:t>Broadcast receiver</a:t>
            </a:r>
            <a:br>
              <a:rPr lang="en-US" sz="7200" dirty="0">
                <a:highlight>
                  <a:srgbClr val="FFFF00"/>
                </a:highlight>
              </a:rPr>
            </a:br>
            <a:r>
              <a:rPr lang="en-US" sz="7200" dirty="0">
                <a:highlight>
                  <a:srgbClr val="FFFF00"/>
                </a:highlight>
              </a:rPr>
              <a:t>android</a:t>
            </a:r>
            <a:endParaRPr lang="en-US" sz="7200" dirty="0"/>
          </a:p>
        </p:txBody>
      </p:sp>
    </p:spTree>
    <p:extLst>
      <p:ext uri="{BB962C8B-B14F-4D97-AF65-F5344CB8AC3E}">
        <p14:creationId xmlns:p14="http://schemas.microsoft.com/office/powerpoint/2010/main" val="424331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E684-ABEC-9C66-87D6-91400FCDDB60}"/>
              </a:ext>
            </a:extLst>
          </p:cNvPr>
          <p:cNvSpPr>
            <a:spLocks noGrp="1"/>
          </p:cNvSpPr>
          <p:nvPr>
            <p:ph type="title"/>
          </p:nvPr>
        </p:nvSpPr>
        <p:spPr>
          <a:xfrm>
            <a:off x="1069848" y="484632"/>
            <a:ext cx="10058400" cy="1364716"/>
          </a:xfrm>
        </p:spPr>
        <p:txBody>
          <a:bodyPr>
            <a:normAutofit fontScale="90000"/>
          </a:bodyPr>
          <a:lstStyle/>
          <a:p>
            <a:r>
              <a:rPr lang="en-US" dirty="0"/>
              <a:t>Lifecycle/steps for broadcast receiver</a:t>
            </a:r>
          </a:p>
        </p:txBody>
      </p:sp>
      <p:sp>
        <p:nvSpPr>
          <p:cNvPr id="3" name="Content Placeholder 2">
            <a:extLst>
              <a:ext uri="{FF2B5EF4-FFF2-40B4-BE49-F238E27FC236}">
                <a16:creationId xmlns:a16="http://schemas.microsoft.com/office/drawing/2014/main" id="{67F94ADC-6344-A8DD-1E41-5B669CC73F76}"/>
              </a:ext>
            </a:extLst>
          </p:cNvPr>
          <p:cNvSpPr>
            <a:spLocks noGrp="1"/>
          </p:cNvSpPr>
          <p:nvPr>
            <p:ph idx="1"/>
          </p:nvPr>
        </p:nvSpPr>
        <p:spPr>
          <a:xfrm>
            <a:off x="1069848" y="2491278"/>
            <a:ext cx="10058400" cy="4050792"/>
          </a:xfrm>
        </p:spPr>
        <p:txBody>
          <a:bodyPr>
            <a:normAutofit/>
          </a:bodyPr>
          <a:lstStyle/>
          <a:p>
            <a:r>
              <a:rPr lang="en-US" b="1" dirty="0">
                <a:latin typeface="Times New Roman" panose="02020603050405020304" pitchFamily="18" charset="0"/>
                <a:cs typeface="Times New Roman" panose="02020603050405020304" pitchFamily="18" charset="0"/>
              </a:rPr>
              <a:t>Instantiation: </a:t>
            </a:r>
            <a:r>
              <a:rPr lang="en-US" dirty="0">
                <a:latin typeface="Times New Roman" panose="02020603050405020304" pitchFamily="18" charset="0"/>
                <a:cs typeface="Times New Roman" panose="02020603050405020304" pitchFamily="18" charset="0"/>
              </a:rPr>
              <a:t>A Broadcast Receiver is typically declared in the AndroidManifest.xml file, or it can be registered dynamically in code using the registerReceiver() method. If declared in the manifest, it is instantiated when the app's package is first installed.</a:t>
            </a:r>
          </a:p>
          <a:p>
            <a:r>
              <a:rPr lang="en-US" b="1" dirty="0">
                <a:latin typeface="Times New Roman" panose="02020603050405020304" pitchFamily="18" charset="0"/>
                <a:cs typeface="Times New Roman" panose="02020603050405020304" pitchFamily="18" charset="0"/>
              </a:rPr>
              <a:t>onReceive(): </a:t>
            </a:r>
            <a:r>
              <a:rPr lang="en-US" dirty="0">
                <a:latin typeface="Times New Roman" panose="02020603050405020304" pitchFamily="18" charset="0"/>
                <a:cs typeface="Times New Roman" panose="02020603050405020304" pitchFamily="18" charset="0"/>
              </a:rPr>
              <a:t>This method is the core of a Broadcast Receiver. When a broadcast that the receiver is registered to listen for is sent, the system invokes the onReceive() method of the receiver. This is where you put the code to handle the broadcast.</a:t>
            </a:r>
          </a:p>
          <a:p>
            <a:r>
              <a:rPr lang="en-US" b="1" dirty="0">
                <a:latin typeface="Times New Roman" panose="02020603050405020304" pitchFamily="18" charset="0"/>
                <a:cs typeface="Times New Roman" panose="02020603050405020304" pitchFamily="18" charset="0"/>
              </a:rPr>
              <a:t>Lifetime: </a:t>
            </a:r>
            <a:r>
              <a:rPr lang="en-US" dirty="0">
                <a:latin typeface="Times New Roman" panose="02020603050405020304" pitchFamily="18" charset="0"/>
                <a:cs typeface="Times New Roman" panose="02020603050405020304" pitchFamily="18" charset="0"/>
              </a:rPr>
              <a:t>Once the onReceive() method execution is completed, the Broadcast Receiver is considered inactive until another broadcast is received. </a:t>
            </a:r>
            <a:r>
              <a:rPr lang="en-US" dirty="0">
                <a:highlight>
                  <a:srgbClr val="FFFF00"/>
                </a:highlight>
                <a:latin typeface="Times New Roman" panose="02020603050405020304" pitchFamily="18" charset="0"/>
                <a:cs typeface="Times New Roman" panose="02020603050405020304" pitchFamily="18" charset="0"/>
              </a:rPr>
              <a:t>Unlike activities or services, Broadcast Receivers do not have a specific lifecycle beyond this. They are activated when a matching broadcast is sent, and they go out of scope once their onReceive() method completes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4520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4" name="Picture 3" descr="Close up of audio equipment">
            <a:extLst>
              <a:ext uri="{FF2B5EF4-FFF2-40B4-BE49-F238E27FC236}">
                <a16:creationId xmlns:a16="http://schemas.microsoft.com/office/drawing/2014/main" id="{FCAABFF3-E0BE-FA81-C113-3E6900C89926}"/>
              </a:ext>
            </a:extLst>
          </p:cNvPr>
          <p:cNvPicPr>
            <a:picLocks noChangeAspect="1"/>
          </p:cNvPicPr>
          <p:nvPr/>
        </p:nvPicPr>
        <p:blipFill rotWithShape="1">
          <a:blip r:embed="rId6"/>
          <a:srcRect t="9876" b="5854"/>
          <a:stretch/>
        </p:blipFill>
        <p:spPr>
          <a:xfrm>
            <a:off x="-1" y="10"/>
            <a:ext cx="12191999" cy="6857990"/>
          </a:xfrm>
          <a:prstGeom prst="rect">
            <a:avLst/>
          </a:prstGeom>
        </p:spPr>
      </p:pic>
      <p:sp>
        <p:nvSpPr>
          <p:cNvPr id="18" name="Rectangle 17">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41C538-95C6-1118-1852-4D5E6BC55248}"/>
              </a:ext>
            </a:extLst>
          </p:cNvPr>
          <p:cNvSpPr>
            <a:spLocks noGrp="1"/>
          </p:cNvSpPr>
          <p:nvPr>
            <p:ph type="title"/>
          </p:nvPr>
        </p:nvSpPr>
        <p:spPr>
          <a:xfrm>
            <a:off x="1173480" y="4277802"/>
            <a:ext cx="9723120" cy="1622451"/>
          </a:xfrm>
        </p:spPr>
        <p:txBody>
          <a:bodyPr vert="horz" lIns="91440" tIns="45720" rIns="91440" bIns="45720" rtlCol="0" anchor="ctr">
            <a:normAutofit/>
          </a:bodyPr>
          <a:lstStyle/>
          <a:p>
            <a:pPr algn="ctr">
              <a:lnSpc>
                <a:spcPct val="80000"/>
              </a:lnSpc>
            </a:pPr>
            <a:r>
              <a:rPr lang="en-US" sz="6000" dirty="0">
                <a:blipFill dpi="0" rotWithShape="1">
                  <a:blip r:embed="rId4"/>
                  <a:srcRect/>
                  <a:tile tx="6350" ty="-127000" sx="65000" sy="64000" flip="none" algn="tl"/>
                </a:blipFill>
              </a:rPr>
              <a:t>Steps involved in broadcast receiver</a:t>
            </a:r>
          </a:p>
        </p:txBody>
      </p:sp>
      <p:sp>
        <p:nvSpPr>
          <p:cNvPr id="22" name="Rectangle 21">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786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DD43-8F61-484F-4A86-7AEEF6C78CC3}"/>
              </a:ext>
            </a:extLst>
          </p:cNvPr>
          <p:cNvSpPr>
            <a:spLocks noGrp="1"/>
          </p:cNvSpPr>
          <p:nvPr>
            <p:ph type="title"/>
          </p:nvPr>
        </p:nvSpPr>
        <p:spPr>
          <a:xfrm>
            <a:off x="1610097" y="769882"/>
            <a:ext cx="10058400" cy="748267"/>
          </a:xfrm>
        </p:spPr>
        <p:txBody>
          <a:bodyPr>
            <a:normAutofit fontScale="90000"/>
          </a:bodyPr>
          <a:lstStyle/>
          <a:p>
            <a:r>
              <a:rPr lang="en-US" sz="5400" dirty="0">
                <a:blipFill dpi="0" rotWithShape="1">
                  <a:blip r:embed="rId2"/>
                  <a:srcRect/>
                  <a:tile tx="6350" ty="-127000" sx="65000" sy="64000" flip="none" algn="tl"/>
                </a:blipFill>
              </a:rPr>
              <a:t>creating the broadcast receiver</a:t>
            </a:r>
            <a:endParaRPr lang="en-US" dirty="0"/>
          </a:p>
        </p:txBody>
      </p:sp>
      <p:pic>
        <p:nvPicPr>
          <p:cNvPr id="11" name="Picture 10">
            <a:extLst>
              <a:ext uri="{FF2B5EF4-FFF2-40B4-BE49-F238E27FC236}">
                <a16:creationId xmlns:a16="http://schemas.microsoft.com/office/drawing/2014/main" id="{F0EBB249-F509-0663-DA9E-15AA4E56EF86}"/>
              </a:ext>
            </a:extLst>
          </p:cNvPr>
          <p:cNvPicPr>
            <a:picLocks noChangeAspect="1"/>
          </p:cNvPicPr>
          <p:nvPr/>
        </p:nvPicPr>
        <p:blipFill>
          <a:blip r:embed="rId3"/>
          <a:stretch>
            <a:fillRect/>
          </a:stretch>
        </p:blipFill>
        <p:spPr>
          <a:xfrm>
            <a:off x="823540" y="2870200"/>
            <a:ext cx="10227386" cy="265911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03CD229-D218-3F19-950D-33D775716A40}"/>
              </a:ext>
            </a:extLst>
          </p:cNvPr>
          <p:cNvSpPr txBox="1"/>
          <p:nvPr/>
        </p:nvSpPr>
        <p:spPr>
          <a:xfrm>
            <a:off x="1371600" y="1913917"/>
            <a:ext cx="9753600" cy="461665"/>
          </a:xfrm>
          <a:prstGeom prst="rect">
            <a:avLst/>
          </a:prstGeom>
          <a:noFill/>
        </p:spPr>
        <p:txBody>
          <a:bodyPr wrap="square">
            <a:spAutoFit/>
          </a:bodyPr>
          <a:lstStyle/>
          <a:p>
            <a:r>
              <a:rPr lang="en-US" sz="2400" b="0" i="0" dirty="0">
                <a:solidFill>
                  <a:srgbClr val="242424"/>
                </a:solidFill>
                <a:effectLst/>
                <a:highlight>
                  <a:srgbClr val="FFFFFF"/>
                </a:highlight>
                <a:latin typeface="source-serif-pro"/>
              </a:rPr>
              <a:t>Step 1 : create a new Java class that extends the BroadcastReceiver class</a:t>
            </a:r>
            <a:endParaRPr lang="en-US" sz="2400" dirty="0"/>
          </a:p>
        </p:txBody>
      </p:sp>
    </p:spTree>
    <p:extLst>
      <p:ext uri="{BB962C8B-B14F-4D97-AF65-F5344CB8AC3E}">
        <p14:creationId xmlns:p14="http://schemas.microsoft.com/office/powerpoint/2010/main" val="138173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DD43-8F61-484F-4A86-7AEEF6C78CC3}"/>
              </a:ext>
            </a:extLst>
          </p:cNvPr>
          <p:cNvSpPr>
            <a:spLocks noGrp="1"/>
          </p:cNvSpPr>
          <p:nvPr>
            <p:ph type="title"/>
          </p:nvPr>
        </p:nvSpPr>
        <p:spPr>
          <a:xfrm>
            <a:off x="1492250" y="497605"/>
            <a:ext cx="10058400" cy="748267"/>
          </a:xfrm>
        </p:spPr>
        <p:txBody>
          <a:bodyPr>
            <a:normAutofit fontScale="90000"/>
          </a:bodyPr>
          <a:lstStyle/>
          <a:p>
            <a:r>
              <a:rPr lang="en-US" dirty="0"/>
              <a:t>Registerng the broadcast receiver</a:t>
            </a:r>
          </a:p>
        </p:txBody>
      </p:sp>
      <p:pic>
        <p:nvPicPr>
          <p:cNvPr id="4" name="Picture 3">
            <a:extLst>
              <a:ext uri="{FF2B5EF4-FFF2-40B4-BE49-F238E27FC236}">
                <a16:creationId xmlns:a16="http://schemas.microsoft.com/office/drawing/2014/main" id="{88FD2B9F-8B61-38FB-3DE6-0645D4244B08}"/>
              </a:ext>
            </a:extLst>
          </p:cNvPr>
          <p:cNvPicPr>
            <a:picLocks noChangeAspect="1"/>
          </p:cNvPicPr>
          <p:nvPr/>
        </p:nvPicPr>
        <p:blipFill>
          <a:blip r:embed="rId2"/>
          <a:stretch>
            <a:fillRect/>
          </a:stretch>
        </p:blipFill>
        <p:spPr>
          <a:xfrm>
            <a:off x="1492250" y="3252586"/>
            <a:ext cx="9715500" cy="200977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BD60626-64D1-0F80-B4EF-719F14DCFAF0}"/>
              </a:ext>
            </a:extLst>
          </p:cNvPr>
          <p:cNvSpPr txBox="1"/>
          <p:nvPr/>
        </p:nvSpPr>
        <p:spPr>
          <a:xfrm>
            <a:off x="1492250" y="1772175"/>
            <a:ext cx="9537700" cy="954107"/>
          </a:xfrm>
          <a:prstGeom prst="rect">
            <a:avLst/>
          </a:prstGeom>
          <a:noFill/>
        </p:spPr>
        <p:txBody>
          <a:bodyPr wrap="square">
            <a:spAutoFit/>
          </a:bodyPr>
          <a:lstStyle/>
          <a:p>
            <a:r>
              <a:rPr lang="en-US" sz="2800" b="0" i="0" dirty="0">
                <a:solidFill>
                  <a:srgbClr val="242424"/>
                </a:solidFill>
                <a:effectLst/>
                <a:highlight>
                  <a:srgbClr val="FFFFFF"/>
                </a:highlight>
                <a:latin typeface="source-serif-pro"/>
              </a:rPr>
              <a:t>Step 2 : in your activity or service, create an instance of your receiver class and register it with the system using an IntentFilter</a:t>
            </a:r>
            <a:endParaRPr lang="en-US" sz="2800" dirty="0"/>
          </a:p>
        </p:txBody>
      </p:sp>
    </p:spTree>
    <p:extLst>
      <p:ext uri="{BB962C8B-B14F-4D97-AF65-F5344CB8AC3E}">
        <p14:creationId xmlns:p14="http://schemas.microsoft.com/office/powerpoint/2010/main" val="1627152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A4F4-7407-A5D0-E799-F750617586EB}"/>
              </a:ext>
            </a:extLst>
          </p:cNvPr>
          <p:cNvSpPr>
            <a:spLocks noGrp="1"/>
          </p:cNvSpPr>
          <p:nvPr>
            <p:ph type="title"/>
          </p:nvPr>
        </p:nvSpPr>
        <p:spPr>
          <a:xfrm>
            <a:off x="649224" y="785883"/>
            <a:ext cx="10893552" cy="1609344"/>
          </a:xfrm>
        </p:spPr>
        <p:txBody>
          <a:bodyPr/>
          <a:lstStyle/>
          <a:p>
            <a:r>
              <a:rPr lang="en-US" dirty="0"/>
              <a:t>Unregistering the broadcast receiver</a:t>
            </a:r>
          </a:p>
        </p:txBody>
      </p:sp>
      <p:pic>
        <p:nvPicPr>
          <p:cNvPr id="5" name="Content Placeholder 4">
            <a:extLst>
              <a:ext uri="{FF2B5EF4-FFF2-40B4-BE49-F238E27FC236}">
                <a16:creationId xmlns:a16="http://schemas.microsoft.com/office/drawing/2014/main" id="{B8883C4D-B030-A29B-E3F0-6E2671F5410D}"/>
              </a:ext>
            </a:extLst>
          </p:cNvPr>
          <p:cNvPicPr>
            <a:picLocks noGrp="1" noChangeAspect="1"/>
          </p:cNvPicPr>
          <p:nvPr>
            <p:ph idx="1"/>
          </p:nvPr>
        </p:nvPicPr>
        <p:blipFill>
          <a:blip r:embed="rId2"/>
          <a:stretch>
            <a:fillRect/>
          </a:stretch>
        </p:blipFill>
        <p:spPr>
          <a:xfrm>
            <a:off x="1069848" y="2563812"/>
            <a:ext cx="9667875" cy="1209675"/>
          </a:xfrm>
        </p:spPr>
      </p:pic>
      <p:sp>
        <p:nvSpPr>
          <p:cNvPr id="7" name="TextBox 6">
            <a:extLst>
              <a:ext uri="{FF2B5EF4-FFF2-40B4-BE49-F238E27FC236}">
                <a16:creationId xmlns:a16="http://schemas.microsoft.com/office/drawing/2014/main" id="{E90CCA53-D26C-401A-EEA6-5E18FE4DFCD6}"/>
              </a:ext>
            </a:extLst>
          </p:cNvPr>
          <p:cNvSpPr txBox="1"/>
          <p:nvPr/>
        </p:nvSpPr>
        <p:spPr>
          <a:xfrm>
            <a:off x="1069849" y="4110657"/>
            <a:ext cx="9667874" cy="954107"/>
          </a:xfrm>
          <a:prstGeom prst="rect">
            <a:avLst/>
          </a:prstGeom>
          <a:noFill/>
        </p:spPr>
        <p:txBody>
          <a:bodyPr wrap="square">
            <a:spAutoFit/>
          </a:bodyPr>
          <a:lstStyle/>
          <a:p>
            <a:r>
              <a:rPr lang="en-US" sz="2800" b="0" i="0" dirty="0">
                <a:solidFill>
                  <a:srgbClr val="242424"/>
                </a:solidFill>
                <a:effectLst/>
                <a:highlight>
                  <a:srgbClr val="FFFFFF"/>
                </a:highlight>
                <a:latin typeface="source-serif-pro"/>
              </a:rPr>
              <a:t>Don’t forget to unregister the receiver when you’re done using it to avoid memory</a:t>
            </a:r>
            <a:endParaRPr lang="en-US" sz="2800" dirty="0"/>
          </a:p>
        </p:txBody>
      </p:sp>
    </p:spTree>
    <p:extLst>
      <p:ext uri="{BB962C8B-B14F-4D97-AF65-F5344CB8AC3E}">
        <p14:creationId xmlns:p14="http://schemas.microsoft.com/office/powerpoint/2010/main" val="171981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74A0-07A5-10F9-E43D-F3AE2400C320}"/>
              </a:ext>
            </a:extLst>
          </p:cNvPr>
          <p:cNvSpPr>
            <a:spLocks noGrp="1"/>
          </p:cNvSpPr>
          <p:nvPr>
            <p:ph type="title"/>
          </p:nvPr>
        </p:nvSpPr>
        <p:spPr/>
        <p:txBody>
          <a:bodyPr/>
          <a:lstStyle/>
          <a:p>
            <a:r>
              <a:rPr lang="en-US"/>
              <a:t>Sending the broadcast</a:t>
            </a:r>
            <a:endParaRPr lang="en-US" dirty="0"/>
          </a:p>
        </p:txBody>
      </p:sp>
      <p:pic>
        <p:nvPicPr>
          <p:cNvPr id="5" name="Content Placeholder 4">
            <a:extLst>
              <a:ext uri="{FF2B5EF4-FFF2-40B4-BE49-F238E27FC236}">
                <a16:creationId xmlns:a16="http://schemas.microsoft.com/office/drawing/2014/main" id="{E2DF19F4-B2FE-D74D-FC5D-BF1133CE2B2D}"/>
              </a:ext>
            </a:extLst>
          </p:cNvPr>
          <p:cNvPicPr>
            <a:picLocks noGrp="1" noChangeAspect="1"/>
          </p:cNvPicPr>
          <p:nvPr>
            <p:ph idx="1"/>
          </p:nvPr>
        </p:nvPicPr>
        <p:blipFill>
          <a:blip r:embed="rId2"/>
          <a:stretch>
            <a:fillRect/>
          </a:stretch>
        </p:blipFill>
        <p:spPr>
          <a:xfrm>
            <a:off x="977900" y="3198381"/>
            <a:ext cx="9601200" cy="1371600"/>
          </a:xfrm>
        </p:spPr>
      </p:pic>
      <p:sp>
        <p:nvSpPr>
          <p:cNvPr id="7" name="TextBox 6">
            <a:extLst>
              <a:ext uri="{FF2B5EF4-FFF2-40B4-BE49-F238E27FC236}">
                <a16:creationId xmlns:a16="http://schemas.microsoft.com/office/drawing/2014/main" id="{965FC68A-C149-60E2-5951-F35EEC5AAB60}"/>
              </a:ext>
            </a:extLst>
          </p:cNvPr>
          <p:cNvSpPr txBox="1"/>
          <p:nvPr/>
        </p:nvSpPr>
        <p:spPr>
          <a:xfrm>
            <a:off x="977900" y="2142823"/>
            <a:ext cx="9855200" cy="830997"/>
          </a:xfrm>
          <a:prstGeom prst="rect">
            <a:avLst/>
          </a:prstGeom>
          <a:noFill/>
        </p:spPr>
        <p:txBody>
          <a:bodyPr wrap="square">
            <a:spAutoFit/>
          </a:bodyPr>
          <a:lstStyle/>
          <a:p>
            <a:r>
              <a:rPr lang="en-US" sz="2400" b="0" i="0">
                <a:solidFill>
                  <a:srgbClr val="242424"/>
                </a:solidFill>
                <a:effectLst/>
                <a:highlight>
                  <a:srgbClr val="FFFFFF"/>
                </a:highlight>
                <a:latin typeface="source-serif-pro"/>
              </a:rPr>
              <a:t>Step 3 : you can send the broadcast from anywhere in your app using an Intent object with the specified action</a:t>
            </a:r>
            <a:endParaRPr lang="en-US" sz="2400" dirty="0"/>
          </a:p>
        </p:txBody>
      </p:sp>
      <p:sp>
        <p:nvSpPr>
          <p:cNvPr id="9" name="TextBox 8">
            <a:extLst>
              <a:ext uri="{FF2B5EF4-FFF2-40B4-BE49-F238E27FC236}">
                <a16:creationId xmlns:a16="http://schemas.microsoft.com/office/drawing/2014/main" id="{FF3044E0-3071-BD8C-1AD0-3D1CA008A1BA}"/>
              </a:ext>
            </a:extLst>
          </p:cNvPr>
          <p:cNvSpPr txBox="1"/>
          <p:nvPr/>
        </p:nvSpPr>
        <p:spPr>
          <a:xfrm>
            <a:off x="1069848" y="4794542"/>
            <a:ext cx="9509252" cy="1200329"/>
          </a:xfrm>
          <a:prstGeom prst="rect">
            <a:avLst/>
          </a:prstGeom>
          <a:noFill/>
        </p:spPr>
        <p:txBody>
          <a:bodyPr wrap="square">
            <a:spAutoFit/>
          </a:bodyPr>
          <a:lstStyle/>
          <a:p>
            <a:r>
              <a:rPr lang="en-US" sz="2400" b="0" i="0">
                <a:solidFill>
                  <a:srgbClr val="242424"/>
                </a:solidFill>
                <a:effectLst/>
                <a:highlight>
                  <a:srgbClr val="FFFFFF"/>
                </a:highlight>
                <a:latin typeface="source-serif-pro"/>
              </a:rPr>
              <a:t>When the broadcast is sent, the onReceive() method in your MyReceiver class will be called, allowing you to perform any necessary actions in response to the broadcast.</a:t>
            </a:r>
            <a:endParaRPr lang="en-US" sz="2400" dirty="0"/>
          </a:p>
        </p:txBody>
      </p:sp>
    </p:spTree>
    <p:extLst>
      <p:ext uri="{BB962C8B-B14F-4D97-AF65-F5344CB8AC3E}">
        <p14:creationId xmlns:p14="http://schemas.microsoft.com/office/powerpoint/2010/main" val="328536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55B5F1-37F5-A74F-A04D-E6BBD5D8FB1F}"/>
              </a:ext>
            </a:extLst>
          </p:cNvPr>
          <p:cNvPicPr>
            <a:picLocks noGrp="1" noChangeAspect="1"/>
          </p:cNvPicPr>
          <p:nvPr>
            <p:ph idx="1"/>
          </p:nvPr>
        </p:nvPicPr>
        <p:blipFill>
          <a:blip r:embed="rId2"/>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579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0150BB-5A13-C51D-9788-C378C4F4F908}"/>
              </a:ext>
            </a:extLst>
          </p:cNvPr>
          <p:cNvPicPr>
            <a:picLocks noGrp="1" noChangeAspect="1"/>
          </p:cNvPicPr>
          <p:nvPr>
            <p:ph idx="1"/>
          </p:nvPr>
        </p:nvPicPr>
        <p:blipFill>
          <a:blip r:embed="rId2"/>
          <a:stretch>
            <a:fillRect/>
          </a:stretch>
        </p:blipFill>
        <p:spPr>
          <a:xfrm>
            <a:off x="0" y="-1"/>
            <a:ext cx="12192000" cy="6860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93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DBAC145B-E0FA-EA58-65AC-071C967C04CB}"/>
              </a:ext>
            </a:extLst>
          </p:cNvPr>
          <p:cNvPicPr>
            <a:picLocks noChangeAspect="1"/>
          </p:cNvPicPr>
          <p:nvPr/>
        </p:nvPicPr>
        <p:blipFill rotWithShape="1">
          <a:blip r:embed="rId6"/>
          <a:srcRect t="5981" b="9750"/>
          <a:stretch/>
        </p:blipFill>
        <p:spPr>
          <a:xfrm>
            <a:off x="20" y="11"/>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F2E842-25A9-495D-1B9F-242DF0CAE773}"/>
              </a:ext>
            </a:extLst>
          </p:cNvPr>
          <p:cNvSpPr>
            <a:spLocks noGrp="1"/>
          </p:cNvSpPr>
          <p:nvPr>
            <p:ph type="title"/>
          </p:nvPr>
        </p:nvSpPr>
        <p:spPr>
          <a:xfrm>
            <a:off x="5849421" y="1960497"/>
            <a:ext cx="5967136" cy="1868029"/>
          </a:xfrm>
        </p:spPr>
        <p:txBody>
          <a:bodyPr vert="horz" lIns="91440" tIns="45720" rIns="91440" bIns="45720" rtlCol="0" anchor="b">
            <a:normAutofit fontScale="90000"/>
          </a:bodyPr>
          <a:lstStyle/>
          <a:p>
            <a:pPr>
              <a:lnSpc>
                <a:spcPct val="80000"/>
              </a:lnSpc>
            </a:pPr>
            <a:r>
              <a:rPr lang="en-US" sz="9600" dirty="0">
                <a:solidFill>
                  <a:srgbClr val="FFFFFF"/>
                </a:solidFill>
              </a:rPr>
              <a:t>Code example:</a:t>
            </a:r>
          </a:p>
        </p:txBody>
      </p:sp>
    </p:spTree>
    <p:extLst>
      <p:ext uri="{BB962C8B-B14F-4D97-AF65-F5344CB8AC3E}">
        <p14:creationId xmlns:p14="http://schemas.microsoft.com/office/powerpoint/2010/main" val="28903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8AF4-00CE-7F8E-CBC4-415D4B52E7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Activity.xml</a:t>
            </a:r>
          </a:p>
        </p:txBody>
      </p:sp>
      <p:pic>
        <p:nvPicPr>
          <p:cNvPr id="5" name="Content Placeholder 4">
            <a:extLst>
              <a:ext uri="{FF2B5EF4-FFF2-40B4-BE49-F238E27FC236}">
                <a16:creationId xmlns:a16="http://schemas.microsoft.com/office/drawing/2014/main" id="{788C5C44-3A68-3850-B146-CEEB8C256240}"/>
              </a:ext>
            </a:extLst>
          </p:cNvPr>
          <p:cNvPicPr>
            <a:picLocks noGrp="1" noChangeAspect="1"/>
          </p:cNvPicPr>
          <p:nvPr>
            <p:ph idx="1"/>
          </p:nvPr>
        </p:nvPicPr>
        <p:blipFill>
          <a:blip r:embed="rId2"/>
          <a:stretch>
            <a:fillRect/>
          </a:stretch>
        </p:blipFill>
        <p:spPr>
          <a:xfrm>
            <a:off x="2081212" y="2267021"/>
            <a:ext cx="8029575" cy="2628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925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5ADA5-555D-F6AB-07D0-73BC4B3BBDBE}"/>
              </a:ext>
            </a:extLst>
          </p:cNvPr>
          <p:cNvSpPr>
            <a:spLocks noGrp="1"/>
          </p:cNvSpPr>
          <p:nvPr>
            <p:ph type="title"/>
          </p:nvPr>
        </p:nvSpPr>
        <p:spPr>
          <a:xfrm>
            <a:off x="6400800" y="484632"/>
            <a:ext cx="5299586" cy="1609344"/>
          </a:xfrm>
          <a:ln>
            <a:noFill/>
          </a:ln>
        </p:spPr>
        <p:txBody>
          <a:bodyPr>
            <a:normAutofit/>
          </a:bodyPr>
          <a:lstStyle/>
          <a:p>
            <a:r>
              <a:rPr lang="en-US" sz="4000"/>
              <a:t>What is broadcast receiver:</a:t>
            </a:r>
          </a:p>
        </p:txBody>
      </p:sp>
      <p:pic>
        <p:nvPicPr>
          <p:cNvPr id="5" name="Picture 4" descr="Mobile device with apps">
            <a:extLst>
              <a:ext uri="{FF2B5EF4-FFF2-40B4-BE49-F238E27FC236}">
                <a16:creationId xmlns:a16="http://schemas.microsoft.com/office/drawing/2014/main" id="{6F16D7D7-C78F-E524-0E72-993D7A061483}"/>
              </a:ext>
            </a:extLst>
          </p:cNvPr>
          <p:cNvPicPr>
            <a:picLocks noChangeAspect="1"/>
          </p:cNvPicPr>
          <p:nvPr/>
        </p:nvPicPr>
        <p:blipFill rotWithShape="1">
          <a:blip r:embed="rId3"/>
          <a:srcRect l="44906" r="5336"/>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60F56CCF-E9B8-A43B-69E7-384FE386A2BB}"/>
              </a:ext>
            </a:extLst>
          </p:cNvPr>
          <p:cNvSpPr>
            <a:spLocks noGrp="1"/>
          </p:cNvSpPr>
          <p:nvPr>
            <p:ph idx="1"/>
          </p:nvPr>
        </p:nvSpPr>
        <p:spPr>
          <a:xfrm>
            <a:off x="6400799" y="2121407"/>
            <a:ext cx="5299585" cy="4536281"/>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A broadcast receiver in Android development is a component that allows you to listen for and handle broadcast messages from other applications or from the system itself. </a:t>
            </a:r>
            <a:r>
              <a:rPr lang="en-US" sz="2400" dirty="0">
                <a:highlight>
                  <a:srgbClr val="FFFF00"/>
                </a:highlight>
                <a:latin typeface="Times New Roman" panose="02020603050405020304" pitchFamily="18" charset="0"/>
                <a:cs typeface="Times New Roman" panose="02020603050405020304" pitchFamily="18" charset="0"/>
              </a:rPr>
              <a:t>Broadcast messages are intents that are broadcasted system-wide by the system or applications</a:t>
            </a:r>
            <a:r>
              <a:rPr lang="en-US" sz="2400" dirty="0">
                <a:latin typeface="Times New Roman" panose="02020603050405020304" pitchFamily="18" charset="0"/>
                <a:cs typeface="Times New Roman" panose="02020603050405020304" pitchFamily="18" charset="0"/>
              </a:rPr>
              <a:t>. They can be sent to communicate between different parts of the same app, or between different apps altogether. These messages can inform all interested applications about certain events, such as when the screen turns off, the battery is low, airplane mode in ON or when a photograph is taken.</a:t>
            </a:r>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0984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D356-8D72-3D45-F57A-98E91257D442}"/>
              </a:ext>
            </a:extLst>
          </p:cNvPr>
          <p:cNvSpPr>
            <a:spLocks noGrp="1"/>
          </p:cNvSpPr>
          <p:nvPr>
            <p:ph type="title"/>
          </p:nvPr>
        </p:nvSpPr>
        <p:spPr>
          <a:xfrm>
            <a:off x="2853370" y="552892"/>
            <a:ext cx="6684034" cy="486589"/>
          </a:xfrm>
        </p:spPr>
        <p:txBody>
          <a:bodyPr>
            <a:normAutofit fontScale="90000"/>
          </a:bodyPr>
          <a:lstStyle/>
          <a:p>
            <a:r>
              <a:rPr lang="en-US" dirty="0">
                <a:latin typeface="Times New Roman" panose="02020603050405020304" pitchFamily="18" charset="0"/>
                <a:cs typeface="Times New Roman" panose="02020603050405020304" pitchFamily="18" charset="0"/>
              </a:rPr>
              <a:t>Main_activity.java</a:t>
            </a:r>
          </a:p>
        </p:txBody>
      </p:sp>
      <p:pic>
        <p:nvPicPr>
          <p:cNvPr id="5" name="Content Placeholder 4">
            <a:extLst>
              <a:ext uri="{FF2B5EF4-FFF2-40B4-BE49-F238E27FC236}">
                <a16:creationId xmlns:a16="http://schemas.microsoft.com/office/drawing/2014/main" id="{C0F54876-49F8-2668-B872-893DBA1302BB}"/>
              </a:ext>
            </a:extLst>
          </p:cNvPr>
          <p:cNvPicPr>
            <a:picLocks noGrp="1" noChangeAspect="1"/>
          </p:cNvPicPr>
          <p:nvPr>
            <p:ph idx="1"/>
          </p:nvPr>
        </p:nvPicPr>
        <p:blipFill>
          <a:blip r:embed="rId2"/>
          <a:stretch>
            <a:fillRect/>
          </a:stretch>
        </p:blipFill>
        <p:spPr>
          <a:xfrm>
            <a:off x="2373331" y="1266914"/>
            <a:ext cx="7955099" cy="54909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44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ADCF1-C9C7-AAD6-8AB3-7FA362ED81C8}"/>
              </a:ext>
            </a:extLst>
          </p:cNvPr>
          <p:cNvSpPr>
            <a:spLocks noGrp="1"/>
          </p:cNvSpPr>
          <p:nvPr>
            <p:ph type="title"/>
          </p:nvPr>
        </p:nvSpPr>
        <p:spPr>
          <a:xfrm>
            <a:off x="6400800" y="484632"/>
            <a:ext cx="5299586" cy="1609344"/>
          </a:xfrm>
          <a:ln>
            <a:noFill/>
          </a:ln>
        </p:spPr>
        <p:txBody>
          <a:bodyPr>
            <a:normAutofit/>
          </a:bodyPr>
          <a:lstStyle/>
          <a:p>
            <a:r>
              <a:rPr lang="en-US" sz="4000"/>
              <a:t>Super.onstart ()</a:t>
            </a:r>
          </a:p>
        </p:txBody>
      </p:sp>
      <p:pic>
        <p:nvPicPr>
          <p:cNvPr id="6" name="Picture 5" descr="Robot operating a machine">
            <a:extLst>
              <a:ext uri="{FF2B5EF4-FFF2-40B4-BE49-F238E27FC236}">
                <a16:creationId xmlns:a16="http://schemas.microsoft.com/office/drawing/2014/main" id="{60DBB075-A526-FFFD-B935-22410435BDB8}"/>
              </a:ext>
            </a:extLst>
          </p:cNvPr>
          <p:cNvPicPr>
            <a:picLocks noChangeAspect="1"/>
          </p:cNvPicPr>
          <p:nvPr/>
        </p:nvPicPr>
        <p:blipFill rotWithShape="1">
          <a:blip r:embed="rId3"/>
          <a:srcRect l="17015" r="15094" b="1"/>
          <a:stretch/>
        </p:blipFill>
        <p:spPr>
          <a:xfrm>
            <a:off x="1" y="10"/>
            <a:ext cx="6066502" cy="6857989"/>
          </a:xfrm>
          <a:prstGeom prst="rect">
            <a:avLst/>
          </a:prstGeom>
        </p:spPr>
      </p:pic>
      <p:sp>
        <p:nvSpPr>
          <p:cNvPr id="4" name="Rectangle 1">
            <a:extLst>
              <a:ext uri="{FF2B5EF4-FFF2-40B4-BE49-F238E27FC236}">
                <a16:creationId xmlns:a16="http://schemas.microsoft.com/office/drawing/2014/main" id="{8DB40E7C-E854-EAD5-03A4-39EC44E46509}"/>
              </a:ext>
            </a:extLst>
          </p:cNvPr>
          <p:cNvSpPr>
            <a:spLocks noGrp="1" noChangeArrowheads="1"/>
          </p:cNvSpPr>
          <p:nvPr>
            <p:ph idx="1"/>
          </p:nvPr>
        </p:nvSpPr>
        <p:spPr bwMode="auto">
          <a:xfrm>
            <a:off x="6400799" y="2121408"/>
            <a:ext cx="5299585" cy="405079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lvl="0" indent="0" eaLnBrk="0" fontAlgn="base" hangingPunct="0">
              <a:spcBef>
                <a:spcPct val="0"/>
              </a:spcBef>
              <a:spcAft>
                <a:spcPts val="600"/>
              </a:spcAft>
              <a:buClrTx/>
              <a:buSzTx/>
              <a:buNone/>
            </a:pPr>
            <a:r>
              <a:rPr lang="en-US" altLang="en-US" sz="2400" b="1" dirty="0">
                <a:latin typeface="Times New Roman" panose="02020603050405020304" pitchFamily="18" charset="0"/>
                <a:cs typeface="Times New Roman" panose="02020603050405020304" pitchFamily="18" charset="0"/>
              </a:rPr>
              <a:t>Super.onstart() in the code:</a:t>
            </a:r>
          </a:p>
          <a:p>
            <a:pPr marL="0" lvl="0" indent="0" eaLnBrk="0" fontAlgn="base" hangingPunct="0">
              <a:spcBef>
                <a:spcPct val="0"/>
              </a:spcBef>
              <a:spcAft>
                <a:spcPts val="600"/>
              </a:spcAft>
              <a:buClrTx/>
              <a:buSzTx/>
              <a:buNone/>
            </a:pPr>
            <a:endParaRPr lang="en-US" altLang="en-US" sz="2400" dirty="0">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ts val="600"/>
              </a:spcAft>
              <a:buClrTx/>
              <a:buSzTx/>
              <a:buNone/>
            </a:pPr>
            <a:r>
              <a:rPr lang="en-US" altLang="en-US" sz="2400" dirty="0">
                <a:latin typeface="Times New Roman" panose="02020603050405020304" pitchFamily="18" charset="0"/>
                <a:cs typeface="Times New Roman" panose="02020603050405020304" pitchFamily="18" charset="0"/>
              </a:rPr>
              <a:t>It's like saying, "First, do all the usual things that every activity should do when it starts, according to the Android system."</a:t>
            </a:r>
          </a:p>
          <a:p>
            <a:pPr marL="0" lvl="0" indent="0" eaLnBrk="0" fontAlgn="base" hangingPunct="0">
              <a:spcBef>
                <a:spcPct val="0"/>
              </a:spcBef>
              <a:spcAft>
                <a:spcPts val="600"/>
              </a:spcAft>
              <a:buClrTx/>
              <a:buSzTx/>
              <a:buNone/>
            </a:pPr>
            <a:r>
              <a:rPr lang="en-US" altLang="en-US" sz="2400" dirty="0">
                <a:latin typeface="Times New Roman" panose="02020603050405020304" pitchFamily="18" charset="0"/>
                <a:cs typeface="Times New Roman" panose="02020603050405020304" pitchFamily="18" charset="0"/>
              </a:rPr>
              <a:t>After that, you can do extra things specific to your activity.</a:t>
            </a:r>
            <a:endParaRPr kumimoji="0" lang="en-US" altLang="en-US" sz="2400" i="0" u="none" strike="noStrike" cap="none" normalizeH="0" baseline="0" dirty="0">
              <a:ln>
                <a:noFill/>
              </a:ln>
              <a:effectLst/>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58893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03052-F9A8-2912-EA35-406DB902D990}"/>
              </a:ext>
            </a:extLst>
          </p:cNvPr>
          <p:cNvSpPr>
            <a:spLocks noGrp="1"/>
          </p:cNvSpPr>
          <p:nvPr>
            <p:ph type="title"/>
          </p:nvPr>
        </p:nvSpPr>
        <p:spPr>
          <a:xfrm>
            <a:off x="279538" y="320245"/>
            <a:ext cx="6743844" cy="933202"/>
          </a:xfrm>
        </p:spPr>
        <p:txBody>
          <a:bodyPr>
            <a:normAutofit fontScale="90000"/>
          </a:bodyPr>
          <a:lstStyle/>
          <a:p>
            <a:r>
              <a:rPr lang="en-US" sz="4800" dirty="0"/>
              <a:t>General rules when starting application</a:t>
            </a:r>
          </a:p>
        </p:txBody>
      </p:sp>
      <p:sp>
        <p:nvSpPr>
          <p:cNvPr id="3" name="Content Placeholder 2">
            <a:extLst>
              <a:ext uri="{FF2B5EF4-FFF2-40B4-BE49-F238E27FC236}">
                <a16:creationId xmlns:a16="http://schemas.microsoft.com/office/drawing/2014/main" id="{ED474DBA-AB76-6EB2-AB6E-FB6774527A79}"/>
              </a:ext>
            </a:extLst>
          </p:cNvPr>
          <p:cNvSpPr>
            <a:spLocks noGrp="1"/>
          </p:cNvSpPr>
          <p:nvPr>
            <p:ph idx="1"/>
          </p:nvPr>
        </p:nvSpPr>
        <p:spPr>
          <a:xfrm>
            <a:off x="333075" y="1715785"/>
            <a:ext cx="6793049" cy="4971096"/>
          </a:xfrm>
        </p:spPr>
        <p:txBody>
          <a:bodyPr>
            <a:normAutofit/>
          </a:bodyPr>
          <a:lstStyle/>
          <a:p>
            <a:pPr>
              <a:buFont typeface="+mj-lt"/>
              <a:buAutoNum type="arabicPeriod"/>
            </a:pPr>
            <a:r>
              <a:rPr lang="en-US" sz="2400" b="1" dirty="0">
                <a:latin typeface="Times New Roman" panose="02020603050405020304" pitchFamily="18" charset="0"/>
                <a:cs typeface="Times New Roman" panose="02020603050405020304" pitchFamily="18" charset="0"/>
              </a:rPr>
              <a:t>Boot Application: </a:t>
            </a:r>
            <a:r>
              <a:rPr lang="en-US" sz="2400" dirty="0">
                <a:latin typeface="Times New Roman" panose="02020603050405020304" pitchFamily="18" charset="0"/>
                <a:cs typeface="Times New Roman" panose="02020603050405020304" pitchFamily="18" charset="0"/>
              </a:rPr>
              <a:t>An activity “starts" when you open the app. This is like the activity turning on its brain to get ready for the day.</a:t>
            </a:r>
          </a:p>
          <a:p>
            <a:pPr>
              <a:buFont typeface="+mj-lt"/>
              <a:buAutoNum type="arabicPeriod"/>
            </a:pPr>
            <a:r>
              <a:rPr lang="en-US" sz="2400" b="1" dirty="0">
                <a:latin typeface="Times New Roman" panose="02020603050405020304" pitchFamily="18" charset="0"/>
                <a:cs typeface="Times New Roman" panose="02020603050405020304" pitchFamily="18" charset="0"/>
              </a:rPr>
              <a:t>Setting up the Layout: </a:t>
            </a:r>
            <a:r>
              <a:rPr lang="en-US" sz="2400" dirty="0">
                <a:latin typeface="Times New Roman" panose="02020603050405020304" pitchFamily="18" charset="0"/>
                <a:cs typeface="Times New Roman" panose="02020603050405020304" pitchFamily="18" charset="0"/>
              </a:rPr>
              <a:t>This includes things like setting up the layout of the screen – where buttons, images, and text will go.</a:t>
            </a:r>
          </a:p>
          <a:p>
            <a:pPr>
              <a:buFont typeface="+mj-lt"/>
              <a:buAutoNum type="arabicPeriod"/>
            </a:pPr>
            <a:r>
              <a:rPr lang="en-US" sz="2400" b="1" dirty="0">
                <a:latin typeface="Times New Roman" panose="02020603050405020304" pitchFamily="18" charset="0"/>
                <a:cs typeface="Times New Roman" panose="02020603050405020304" pitchFamily="18" charset="0"/>
              </a:rPr>
              <a:t>Load Data: </a:t>
            </a:r>
            <a:r>
              <a:rPr lang="en-US" sz="2400" dirty="0">
                <a:latin typeface="Times New Roman" panose="02020603050405020304" pitchFamily="18" charset="0"/>
                <a:cs typeface="Times New Roman" panose="02020603050405020304" pitchFamily="18" charset="0"/>
              </a:rPr>
              <a:t>An activity might also need to load up some data it will use, like pictures or information, so it's ready to show them to you when you need them.</a:t>
            </a:r>
          </a:p>
          <a:p>
            <a:pPr>
              <a:buFont typeface="+mj-lt"/>
              <a:buAutoNum type="arabicPeriod"/>
            </a:pPr>
            <a:r>
              <a:rPr lang="en-US" sz="2400" b="1" dirty="0">
                <a:latin typeface="Times New Roman" panose="02020603050405020304" pitchFamily="18" charset="0"/>
                <a:cs typeface="Times New Roman" panose="02020603050405020304" pitchFamily="18" charset="0"/>
              </a:rPr>
              <a:t>Setup Connections: </a:t>
            </a:r>
            <a:r>
              <a:rPr lang="en-US" sz="2400" dirty="0">
                <a:latin typeface="Times New Roman" panose="02020603050405020304" pitchFamily="18" charset="0"/>
                <a:cs typeface="Times New Roman" panose="02020603050405020304" pitchFamily="18" charset="0"/>
              </a:rPr>
              <a:t>An activity might set up any tools or connections it needs, like connecting to the internet to get the latest news or updates.</a:t>
            </a:r>
          </a:p>
          <a:p>
            <a:endParaRPr lang="en-US" sz="2400" dirty="0">
              <a:latin typeface="Times New Roman" panose="02020603050405020304" pitchFamily="18" charset="0"/>
              <a:cs typeface="Times New Roman" panose="02020603050405020304" pitchFamily="18" charset="0"/>
            </a:endParaRPr>
          </a:p>
        </p:txBody>
      </p:sp>
      <p:pic>
        <p:nvPicPr>
          <p:cNvPr id="5" name="Picture 4" descr="Person watching empty phone">
            <a:extLst>
              <a:ext uri="{FF2B5EF4-FFF2-40B4-BE49-F238E27FC236}">
                <a16:creationId xmlns:a16="http://schemas.microsoft.com/office/drawing/2014/main" id="{794E05BC-79D7-0550-985D-B0DC4DBDC4CA}"/>
              </a:ext>
            </a:extLst>
          </p:cNvPr>
          <p:cNvPicPr>
            <a:picLocks noChangeAspect="1"/>
          </p:cNvPicPr>
          <p:nvPr/>
        </p:nvPicPr>
        <p:blipFill rotWithShape="1">
          <a:blip r:embed="rId4"/>
          <a:srcRect l="42321" r="12451" b="-1"/>
          <a:stretch/>
        </p:blipFill>
        <p:spPr>
          <a:xfrm>
            <a:off x="7545274" y="10"/>
            <a:ext cx="4646726" cy="6857990"/>
          </a:xfrm>
          <a:prstGeom prst="rect">
            <a:avLst/>
          </a:prstGeom>
        </p:spPr>
      </p:pic>
      <p:grpSp>
        <p:nvGrpSpPr>
          <p:cNvPr id="34" name="Group 33">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57913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F7EF-8D93-9F76-FFCF-E7A709074365}"/>
              </a:ext>
            </a:extLst>
          </p:cNvPr>
          <p:cNvSpPr>
            <a:spLocks noGrp="1"/>
          </p:cNvSpPr>
          <p:nvPr>
            <p:ph type="title"/>
          </p:nvPr>
        </p:nvSpPr>
        <p:spPr>
          <a:xfrm>
            <a:off x="-132228" y="500865"/>
            <a:ext cx="12324228" cy="87587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Airplane mode change receiver.java</a:t>
            </a:r>
          </a:p>
        </p:txBody>
      </p:sp>
      <p:pic>
        <p:nvPicPr>
          <p:cNvPr id="5" name="Content Placeholder 4">
            <a:extLst>
              <a:ext uri="{FF2B5EF4-FFF2-40B4-BE49-F238E27FC236}">
                <a16:creationId xmlns:a16="http://schemas.microsoft.com/office/drawing/2014/main" id="{4D9EBA53-F9EB-65DB-C484-FA1C43C0C30F}"/>
              </a:ext>
            </a:extLst>
          </p:cNvPr>
          <p:cNvPicPr>
            <a:picLocks noGrp="1" noChangeAspect="1"/>
          </p:cNvPicPr>
          <p:nvPr>
            <p:ph idx="1"/>
          </p:nvPr>
        </p:nvPicPr>
        <p:blipFill>
          <a:blip r:embed="rId2"/>
          <a:stretch>
            <a:fillRect/>
          </a:stretch>
        </p:blipFill>
        <p:spPr>
          <a:xfrm>
            <a:off x="1664413" y="1829127"/>
            <a:ext cx="9223676" cy="4661571"/>
          </a:xfrm>
        </p:spPr>
      </p:pic>
    </p:spTree>
    <p:extLst>
      <p:ext uri="{BB962C8B-B14F-4D97-AF65-F5344CB8AC3E}">
        <p14:creationId xmlns:p14="http://schemas.microsoft.com/office/powerpoint/2010/main" val="223449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5" name="Oval 24">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pic>
        <p:nvPicPr>
          <p:cNvPr id="11" name="Picture 10">
            <a:extLst>
              <a:ext uri="{FF2B5EF4-FFF2-40B4-BE49-F238E27FC236}">
                <a16:creationId xmlns:a16="http://schemas.microsoft.com/office/drawing/2014/main" id="{2669B5CC-3C0F-204C-B1F1-5B4B34836273}"/>
              </a:ext>
            </a:extLst>
          </p:cNvPr>
          <p:cNvPicPr>
            <a:picLocks noChangeAspect="1"/>
          </p:cNvPicPr>
          <p:nvPr/>
        </p:nvPicPr>
        <p:blipFill rotWithShape="1">
          <a:blip r:embed="rId5"/>
          <a:srcRect t="10236" b="8243"/>
          <a:stretch/>
        </p:blipFill>
        <p:spPr>
          <a:xfrm>
            <a:off x="20" y="10"/>
            <a:ext cx="12191980" cy="6857990"/>
          </a:xfrm>
          <a:prstGeom prst="rect">
            <a:avLst/>
          </a:prstGeom>
        </p:spPr>
      </p:pic>
    </p:spTree>
    <p:extLst>
      <p:ext uri="{BB962C8B-B14F-4D97-AF65-F5344CB8AC3E}">
        <p14:creationId xmlns:p14="http://schemas.microsoft.com/office/powerpoint/2010/main" val="3353552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EB91-B946-B206-AFD0-32C7C6BD4FCD}"/>
              </a:ext>
            </a:extLst>
          </p:cNvPr>
          <p:cNvSpPr>
            <a:spLocks noGrp="1"/>
          </p:cNvSpPr>
          <p:nvPr>
            <p:ph type="title"/>
          </p:nvPr>
        </p:nvSpPr>
        <p:spPr>
          <a:xfrm>
            <a:off x="196544" y="217504"/>
            <a:ext cx="3378862" cy="573606"/>
          </a:xfrm>
        </p:spPr>
        <p:txBody>
          <a:bodyPr>
            <a:normAutofit fontScale="90000"/>
          </a:bodyPr>
          <a:lstStyle/>
          <a:p>
            <a:r>
              <a:rPr lang="en-US" dirty="0"/>
              <a:t>Manifest.xml</a:t>
            </a:r>
          </a:p>
        </p:txBody>
      </p:sp>
      <p:pic>
        <p:nvPicPr>
          <p:cNvPr id="5" name="Content Placeholder 4">
            <a:extLst>
              <a:ext uri="{FF2B5EF4-FFF2-40B4-BE49-F238E27FC236}">
                <a16:creationId xmlns:a16="http://schemas.microsoft.com/office/drawing/2014/main" id="{4CF880E3-CB5E-7943-1A52-0276D38E3701}"/>
              </a:ext>
            </a:extLst>
          </p:cNvPr>
          <p:cNvPicPr>
            <a:picLocks noGrp="1" noChangeAspect="1"/>
          </p:cNvPicPr>
          <p:nvPr>
            <p:ph idx="1"/>
          </p:nvPr>
        </p:nvPicPr>
        <p:blipFill>
          <a:blip r:embed="rId2"/>
          <a:stretch>
            <a:fillRect/>
          </a:stretch>
        </p:blipFill>
        <p:spPr>
          <a:xfrm>
            <a:off x="3657601" y="652643"/>
            <a:ext cx="8534400" cy="6205357"/>
          </a:xfrm>
        </p:spPr>
      </p:pic>
    </p:spTree>
    <p:extLst>
      <p:ext uri="{BB962C8B-B14F-4D97-AF65-F5344CB8AC3E}">
        <p14:creationId xmlns:p14="http://schemas.microsoft.com/office/powerpoint/2010/main" val="3775193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B696E3-2921-3CD7-D311-0FEB091DB2AD}"/>
              </a:ext>
            </a:extLst>
          </p:cNvPr>
          <p:cNvPicPr>
            <a:picLocks noGrp="1" noChangeAspect="1"/>
          </p:cNvPicPr>
          <p:nvPr>
            <p:ph idx="1"/>
          </p:nvPr>
        </p:nvPicPr>
        <p:blipFill rotWithShape="1">
          <a:blip r:embed="rId2"/>
          <a:srcRect t="38185"/>
          <a:stretch/>
        </p:blipFill>
        <p:spPr>
          <a:xfrm>
            <a:off x="0" y="0"/>
            <a:ext cx="12208841"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136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2512-FE66-740A-1479-FF8366C7C1A3}"/>
              </a:ext>
            </a:extLst>
          </p:cNvPr>
          <p:cNvSpPr>
            <a:spLocks noGrp="1"/>
          </p:cNvSpPr>
          <p:nvPr>
            <p:ph type="title"/>
          </p:nvPr>
        </p:nvSpPr>
        <p:spPr>
          <a:xfrm>
            <a:off x="523748" y="320040"/>
            <a:ext cx="10058400" cy="785368"/>
          </a:xfrm>
        </p:spPr>
        <p:txBody>
          <a:bodyPr>
            <a:normAutofit fontScale="90000"/>
          </a:bodyPr>
          <a:lstStyle/>
          <a:p>
            <a:r>
              <a:rPr lang="en-US" dirty="0">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42E7E2BE-EED9-6267-6870-834F3EF10104}"/>
              </a:ext>
            </a:extLst>
          </p:cNvPr>
          <p:cNvPicPr>
            <a:picLocks noGrp="1" noChangeAspect="1"/>
          </p:cNvPicPr>
          <p:nvPr>
            <p:ph idx="1"/>
          </p:nvPr>
        </p:nvPicPr>
        <p:blipFill>
          <a:blip r:embed="rId2"/>
          <a:stretch>
            <a:fillRect/>
          </a:stretch>
        </p:blipFill>
        <p:spPr>
          <a:xfrm>
            <a:off x="3528893" y="2038153"/>
            <a:ext cx="2493213" cy="4013199"/>
          </a:xfrm>
        </p:spPr>
      </p:pic>
      <p:pic>
        <p:nvPicPr>
          <p:cNvPr id="7" name="Picture 6">
            <a:extLst>
              <a:ext uri="{FF2B5EF4-FFF2-40B4-BE49-F238E27FC236}">
                <a16:creationId xmlns:a16="http://schemas.microsoft.com/office/drawing/2014/main" id="{85443BE6-647B-FBA0-0B18-1D78F21FD548}"/>
              </a:ext>
            </a:extLst>
          </p:cNvPr>
          <p:cNvPicPr>
            <a:picLocks noChangeAspect="1"/>
          </p:cNvPicPr>
          <p:nvPr/>
        </p:nvPicPr>
        <p:blipFill>
          <a:blip r:embed="rId3"/>
          <a:stretch>
            <a:fillRect/>
          </a:stretch>
        </p:blipFill>
        <p:spPr>
          <a:xfrm>
            <a:off x="6514354" y="1376868"/>
            <a:ext cx="2788399" cy="4674485"/>
          </a:xfrm>
          <a:prstGeom prst="rect">
            <a:avLst/>
          </a:prstGeom>
        </p:spPr>
      </p:pic>
      <p:pic>
        <p:nvPicPr>
          <p:cNvPr id="9" name="Picture 8">
            <a:extLst>
              <a:ext uri="{FF2B5EF4-FFF2-40B4-BE49-F238E27FC236}">
                <a16:creationId xmlns:a16="http://schemas.microsoft.com/office/drawing/2014/main" id="{7C89EF4A-BE44-BDA2-D8BF-2FC0698A77E4}"/>
              </a:ext>
            </a:extLst>
          </p:cNvPr>
          <p:cNvPicPr>
            <a:picLocks noChangeAspect="1"/>
          </p:cNvPicPr>
          <p:nvPr/>
        </p:nvPicPr>
        <p:blipFill>
          <a:blip r:embed="rId4"/>
          <a:stretch>
            <a:fillRect/>
          </a:stretch>
        </p:blipFill>
        <p:spPr>
          <a:xfrm>
            <a:off x="9546831" y="2038153"/>
            <a:ext cx="2432411" cy="4013200"/>
          </a:xfrm>
          <a:prstGeom prst="rect">
            <a:avLst/>
          </a:prstGeom>
        </p:spPr>
      </p:pic>
      <p:pic>
        <p:nvPicPr>
          <p:cNvPr id="11" name="Picture 10">
            <a:extLst>
              <a:ext uri="{FF2B5EF4-FFF2-40B4-BE49-F238E27FC236}">
                <a16:creationId xmlns:a16="http://schemas.microsoft.com/office/drawing/2014/main" id="{EB146CAF-86F7-C843-71CE-C732903E412B}"/>
              </a:ext>
            </a:extLst>
          </p:cNvPr>
          <p:cNvPicPr>
            <a:picLocks noChangeAspect="1"/>
          </p:cNvPicPr>
          <p:nvPr/>
        </p:nvPicPr>
        <p:blipFill>
          <a:blip r:embed="rId5"/>
          <a:stretch>
            <a:fillRect/>
          </a:stretch>
        </p:blipFill>
        <p:spPr>
          <a:xfrm>
            <a:off x="263022" y="1414968"/>
            <a:ext cx="2931028" cy="4674485"/>
          </a:xfrm>
          <a:prstGeom prst="rect">
            <a:avLst/>
          </a:prstGeom>
        </p:spPr>
      </p:pic>
    </p:spTree>
    <p:extLst>
      <p:ext uri="{BB962C8B-B14F-4D97-AF65-F5344CB8AC3E}">
        <p14:creationId xmlns:p14="http://schemas.microsoft.com/office/powerpoint/2010/main" val="35928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AF6D6-1096-F7BE-8C5F-2CC5A2D49B71}"/>
              </a:ext>
            </a:extLst>
          </p:cNvPr>
          <p:cNvSpPr>
            <a:spLocks noGrp="1"/>
          </p:cNvSpPr>
          <p:nvPr>
            <p:ph type="title"/>
          </p:nvPr>
        </p:nvSpPr>
        <p:spPr>
          <a:xfrm>
            <a:off x="4700641" y="-1"/>
            <a:ext cx="6730277" cy="950977"/>
          </a:xfrm>
          <a:ln>
            <a:noFill/>
          </a:ln>
        </p:spPr>
        <p:txBody>
          <a:bodyPr>
            <a:normAutofit/>
          </a:bodyPr>
          <a:lstStyle/>
          <a:p>
            <a:r>
              <a:rPr lang="en-US" sz="4800" dirty="0"/>
              <a:t>Task : 1</a:t>
            </a:r>
          </a:p>
        </p:txBody>
      </p:sp>
      <p:pic>
        <p:nvPicPr>
          <p:cNvPr id="5" name="Picture 4" descr="Volume sliders">
            <a:extLst>
              <a:ext uri="{FF2B5EF4-FFF2-40B4-BE49-F238E27FC236}">
                <a16:creationId xmlns:a16="http://schemas.microsoft.com/office/drawing/2014/main" id="{F70C71C5-4265-250E-1C1C-EEF522C41E86}"/>
              </a:ext>
            </a:extLst>
          </p:cNvPr>
          <p:cNvPicPr>
            <a:picLocks noChangeAspect="1"/>
          </p:cNvPicPr>
          <p:nvPr/>
        </p:nvPicPr>
        <p:blipFill rotWithShape="1">
          <a:blip r:embed="rId4"/>
          <a:srcRect l="17295" r="28499"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FE9F5E57-0CCB-E163-1E02-2D9FDC6532FD}"/>
              </a:ext>
            </a:extLst>
          </p:cNvPr>
          <p:cNvSpPr>
            <a:spLocks noGrp="1"/>
          </p:cNvSpPr>
          <p:nvPr>
            <p:ph idx="1"/>
          </p:nvPr>
        </p:nvSpPr>
        <p:spPr>
          <a:xfrm>
            <a:off x="4851400" y="1092199"/>
            <a:ext cx="7337256" cy="576579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Create an application named Debug Console having the following UI:</a:t>
            </a:r>
          </a:p>
          <a:p>
            <a:pPr marL="0" indent="0">
              <a:buNone/>
            </a:pPr>
            <a:r>
              <a:rPr lang="en-US" dirty="0">
                <a:latin typeface="Times New Roman" panose="02020603050405020304" pitchFamily="18" charset="0"/>
                <a:cs typeface="Times New Roman" panose="02020603050405020304" pitchFamily="18" charset="0"/>
              </a:rPr>
              <a:t>Main purpose of this application to display exceptions occurring in another user</a:t>
            </a:r>
          </a:p>
          <a:p>
            <a:pPr marL="0" indent="0">
              <a:buNone/>
            </a:pPr>
            <a:r>
              <a:rPr lang="en-US" dirty="0">
                <a:latin typeface="Times New Roman" panose="02020603050405020304" pitchFamily="18" charset="0"/>
                <a:cs typeface="Times New Roman" panose="02020603050405020304" pitchFamily="18" charset="0"/>
              </a:rPr>
              <a:t>applications through broadcast receivers.</a:t>
            </a:r>
          </a:p>
          <a:p>
            <a:pPr marL="0" indent="0">
              <a:buNone/>
            </a:pPr>
            <a:r>
              <a:rPr lang="en-US" dirty="0">
                <a:latin typeface="Times New Roman" panose="02020603050405020304" pitchFamily="18" charset="0"/>
                <a:cs typeface="Times New Roman" panose="02020603050405020304" pitchFamily="18" charset="0"/>
              </a:rPr>
              <a:t>This application must register a custom broadcast receiver having DEBUG_INFO action.</a:t>
            </a:r>
          </a:p>
          <a:p>
            <a:pPr marL="0" indent="0">
              <a:buNone/>
            </a:pPr>
            <a:r>
              <a:rPr lang="en-US" dirty="0">
                <a:latin typeface="Times New Roman" panose="02020603050405020304" pitchFamily="18" charset="0"/>
                <a:cs typeface="Times New Roman" panose="02020603050405020304" pitchFamily="18" charset="0"/>
              </a:rPr>
              <a:t>On receiving that broadcast must obtain a timestamp, application name from the associated intent. Other applications must send their app name and a message while timestamp must be managed by this application.</a:t>
            </a:r>
          </a:p>
          <a:p>
            <a:pPr marL="0" indent="0">
              <a:buNone/>
            </a:pPr>
            <a:r>
              <a:rPr lang="en-US" dirty="0">
                <a:latin typeface="Times New Roman" panose="02020603050405020304" pitchFamily="18" charset="0"/>
                <a:cs typeface="Times New Roman" panose="02020603050405020304" pitchFamily="18" charset="0"/>
              </a:rPr>
              <a:t>Note that the UI contains only one TextView component having a light blue background color with black text.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text must be scrollable by the user. You may use setMoveraentMethod(new Scrolling Movement Method) to set the scrolling of TextView</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08907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52F9D-F94E-347D-E73A-D78C9E9ABE36}"/>
              </a:ext>
            </a:extLst>
          </p:cNvPr>
          <p:cNvSpPr>
            <a:spLocks noGrp="1"/>
          </p:cNvSpPr>
          <p:nvPr>
            <p:ph type="title"/>
          </p:nvPr>
        </p:nvSpPr>
        <p:spPr>
          <a:xfrm>
            <a:off x="4970109" y="484632"/>
            <a:ext cx="6730277" cy="1609344"/>
          </a:xfrm>
          <a:ln>
            <a:noFill/>
          </a:ln>
        </p:spPr>
        <p:txBody>
          <a:bodyPr>
            <a:normAutofit/>
          </a:bodyPr>
          <a:lstStyle/>
          <a:p>
            <a:r>
              <a:rPr lang="en-US" sz="4800"/>
              <a:t>Task 2 :</a:t>
            </a:r>
          </a:p>
        </p:txBody>
      </p:sp>
      <p:pic>
        <p:nvPicPr>
          <p:cNvPr id="5" name="Picture 4" descr="Computer script on a screen">
            <a:extLst>
              <a:ext uri="{FF2B5EF4-FFF2-40B4-BE49-F238E27FC236}">
                <a16:creationId xmlns:a16="http://schemas.microsoft.com/office/drawing/2014/main" id="{4B33659E-46F1-4115-AEB9-BE058AAB77E6}"/>
              </a:ext>
            </a:extLst>
          </p:cNvPr>
          <p:cNvPicPr>
            <a:picLocks noChangeAspect="1"/>
          </p:cNvPicPr>
          <p:nvPr/>
        </p:nvPicPr>
        <p:blipFill rotWithShape="1">
          <a:blip r:embed="rId4"/>
          <a:srcRect l="7500" r="47272"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823127F8-5B2D-4807-7081-CD726BC80ED7}"/>
              </a:ext>
            </a:extLst>
          </p:cNvPr>
          <p:cNvSpPr>
            <a:spLocks noGrp="1"/>
          </p:cNvSpPr>
          <p:nvPr>
            <p:ph idx="1"/>
          </p:nvPr>
        </p:nvSpPr>
        <p:spPr>
          <a:xfrm>
            <a:off x="4970109" y="2121408"/>
            <a:ext cx="6730276" cy="405079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Create an application which can send broadcasts to the DebugConsole (above application). You may use the following UI as reference: On pressing the send button a broadcast with action DEBUG_INFO must be sent to the system. That broadcast must contain the application name as well as a message, given by the user, to be displayed on DebugConsole.</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84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36E9A-EF34-474F-08D5-42DCF176E228}"/>
              </a:ext>
            </a:extLst>
          </p:cNvPr>
          <p:cNvSpPr>
            <a:spLocks noGrp="1"/>
          </p:cNvSpPr>
          <p:nvPr>
            <p:ph type="title"/>
          </p:nvPr>
        </p:nvSpPr>
        <p:spPr>
          <a:xfrm>
            <a:off x="6330738" y="200311"/>
            <a:ext cx="5299586" cy="604429"/>
          </a:xfrm>
          <a:ln>
            <a:noFill/>
          </a:ln>
        </p:spPr>
        <p:txBody>
          <a:bodyPr>
            <a:normAutofit fontScale="90000"/>
          </a:bodyPr>
          <a:lstStyle/>
          <a:p>
            <a:r>
              <a:rPr lang="en-US" sz="4000" dirty="0"/>
              <a:t>Continue:</a:t>
            </a:r>
          </a:p>
        </p:txBody>
      </p:sp>
      <p:pic>
        <p:nvPicPr>
          <p:cNvPr id="5" name="Picture 4" descr="Red retro robot">
            <a:extLst>
              <a:ext uri="{FF2B5EF4-FFF2-40B4-BE49-F238E27FC236}">
                <a16:creationId xmlns:a16="http://schemas.microsoft.com/office/drawing/2014/main" id="{68FC8C28-66C9-5D58-F5D9-6DA093343DFF}"/>
              </a:ext>
            </a:extLst>
          </p:cNvPr>
          <p:cNvPicPr>
            <a:picLocks noChangeAspect="1"/>
          </p:cNvPicPr>
          <p:nvPr/>
        </p:nvPicPr>
        <p:blipFill rotWithShape="1">
          <a:blip r:embed="rId3"/>
          <a:srcRect l="35481" r="5472" b="-1"/>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31800A0F-3B0E-9EE1-429F-F39AA3B24C59}"/>
              </a:ext>
            </a:extLst>
          </p:cNvPr>
          <p:cNvSpPr>
            <a:spLocks noGrp="1"/>
          </p:cNvSpPr>
          <p:nvPr>
            <p:ph idx="1"/>
          </p:nvPr>
        </p:nvSpPr>
        <p:spPr>
          <a:xfrm>
            <a:off x="6330739" y="1005051"/>
            <a:ext cx="5618106" cy="5852948"/>
          </a:xfrm>
        </p:spPr>
        <p:txBody>
          <a:bodyPr>
            <a:normAutofit/>
          </a:bodyPr>
          <a:lstStyle/>
          <a:p>
            <a:r>
              <a:rPr lang="en-US" sz="1600" dirty="0">
                <a:latin typeface="Times New Roman" panose="02020603050405020304" pitchFamily="18" charset="0"/>
                <a:cs typeface="Times New Roman" panose="02020603050405020304" pitchFamily="18" charset="0"/>
              </a:rPr>
              <a:t>Broadcast receivers respond to explicit or implicit intents: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Implicit Broadcasts: </a:t>
            </a:r>
            <a:r>
              <a:rPr lang="en-US" sz="1600" dirty="0">
                <a:latin typeface="Times New Roman" panose="02020603050405020304" pitchFamily="18" charset="0"/>
                <a:cs typeface="Times New Roman" panose="02020603050405020304" pitchFamily="18" charset="0"/>
              </a:rPr>
              <a:t>These are broadcasts that aren't targeted at a specific app. For example, </a:t>
            </a:r>
            <a:r>
              <a:rPr lang="en-US" sz="1600" dirty="0">
                <a:highlight>
                  <a:srgbClr val="FFFF00"/>
                </a:highlight>
                <a:latin typeface="Times New Roman" panose="02020603050405020304" pitchFamily="18" charset="0"/>
                <a:cs typeface="Times New Roman" panose="02020603050405020304" pitchFamily="18" charset="0"/>
              </a:rPr>
              <a:t>ACTION_BATTERY_LOW </a:t>
            </a:r>
            <a:r>
              <a:rPr lang="en-US" sz="1600" dirty="0">
                <a:latin typeface="Times New Roman" panose="02020603050405020304" pitchFamily="18" charset="0"/>
                <a:cs typeface="Times New Roman" panose="02020603050405020304" pitchFamily="18" charset="0"/>
              </a:rPr>
              <a:t>is an implicit intent indicating that the battery level has reached a low level. Any app that has a broadcast receiver for this intent can respond accordingly, such as by saving data or restricting intensive operations.</a:t>
            </a:r>
          </a:p>
          <a:p>
            <a:r>
              <a:rPr lang="en-US" sz="1600" b="1" dirty="0">
                <a:latin typeface="Times New Roman" panose="02020603050405020304" pitchFamily="18" charset="0"/>
                <a:cs typeface="Times New Roman" panose="02020603050405020304" pitchFamily="18" charset="0"/>
              </a:rPr>
              <a:t>Explicit Broadcasts: </a:t>
            </a:r>
            <a:r>
              <a:rPr lang="en-US" sz="1600" dirty="0">
                <a:latin typeface="Times New Roman" panose="02020603050405020304" pitchFamily="18" charset="0"/>
                <a:cs typeface="Times New Roman" panose="02020603050405020304" pitchFamily="18" charset="0"/>
              </a:rPr>
              <a:t>These are sent directly to a specific component within an application, typically used for internal communication within the app.</a:t>
            </a:r>
          </a:p>
          <a:p>
            <a:endParaRPr lang="en-US" sz="16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 summary:</a:t>
            </a:r>
          </a:p>
          <a:p>
            <a:pPr>
              <a:buFont typeface="Arial" panose="020B0604020202020204" pitchFamily="34" charset="0"/>
              <a:buChar char="•"/>
            </a:pPr>
            <a:r>
              <a:rPr lang="en-US" sz="1600" b="1" i="0" dirty="0">
                <a:effectLst/>
                <a:highlight>
                  <a:srgbClr val="FFFF00"/>
                </a:highlight>
                <a:latin typeface="Söhne"/>
              </a:rPr>
              <a:t>Implicit broadcasts</a:t>
            </a:r>
            <a:r>
              <a:rPr lang="en-US" sz="1600" b="0" i="0" dirty="0">
                <a:effectLst/>
                <a:highlight>
                  <a:srgbClr val="FFFF00"/>
                </a:highlight>
                <a:latin typeface="Söhne"/>
              </a:rPr>
              <a:t> are like the public billboard: general announcements meant for anyone who is interested and is listening.</a:t>
            </a:r>
          </a:p>
          <a:p>
            <a:pPr>
              <a:buFont typeface="Arial" panose="020B0604020202020204" pitchFamily="34" charset="0"/>
              <a:buChar char="•"/>
            </a:pPr>
            <a:r>
              <a:rPr lang="en-US" sz="1600" b="1" i="0" dirty="0">
                <a:effectLst/>
                <a:highlight>
                  <a:srgbClr val="00FFFF"/>
                </a:highlight>
                <a:latin typeface="Söhne"/>
              </a:rPr>
              <a:t>Explicit broadcasts</a:t>
            </a:r>
            <a:r>
              <a:rPr lang="en-US" sz="1600" b="0" i="0" dirty="0">
                <a:effectLst/>
                <a:highlight>
                  <a:srgbClr val="00FFFF"/>
                </a:highlight>
                <a:latin typeface="Söhne"/>
              </a:rPr>
              <a:t> are like personal mail: targeted messages meant only for a specific recipient who is directly addressed.</a:t>
            </a:r>
          </a:p>
          <a:p>
            <a:endParaRPr lang="en-US" sz="160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2003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9559-53B6-3AAE-7057-096A4B86EED7}"/>
              </a:ext>
            </a:extLst>
          </p:cNvPr>
          <p:cNvSpPr>
            <a:spLocks noGrp="1"/>
          </p:cNvSpPr>
          <p:nvPr>
            <p:ph type="title"/>
          </p:nvPr>
        </p:nvSpPr>
        <p:spPr>
          <a:xfrm>
            <a:off x="518468" y="798394"/>
            <a:ext cx="5281831" cy="1637730"/>
          </a:xfrm>
        </p:spPr>
        <p:txBody>
          <a:bodyPr>
            <a:normAutofit/>
          </a:bodyPr>
          <a:lstStyle/>
          <a:p>
            <a:r>
              <a:rPr lang="en-US" sz="3700" dirty="0"/>
              <a:t>Real world analogy: </a:t>
            </a:r>
            <a:br>
              <a:rPr lang="en-US" sz="3700" dirty="0"/>
            </a:br>
            <a:r>
              <a:rPr lang="en-US" sz="3700" dirty="0">
                <a:highlight>
                  <a:srgbClr val="FFFF00"/>
                </a:highlight>
              </a:rPr>
              <a:t>implicit broadcast receiver</a:t>
            </a:r>
          </a:p>
        </p:txBody>
      </p:sp>
      <p:sp>
        <p:nvSpPr>
          <p:cNvPr id="3" name="Content Placeholder 2">
            <a:extLst>
              <a:ext uri="{FF2B5EF4-FFF2-40B4-BE49-F238E27FC236}">
                <a16:creationId xmlns:a16="http://schemas.microsoft.com/office/drawing/2014/main" id="{AAE30B90-0195-AF5B-D04A-4FC0B4D8E4A4}"/>
              </a:ext>
            </a:extLst>
          </p:cNvPr>
          <p:cNvSpPr>
            <a:spLocks noGrp="1"/>
          </p:cNvSpPr>
          <p:nvPr>
            <p:ph idx="1"/>
          </p:nvPr>
        </p:nvSpPr>
        <p:spPr>
          <a:xfrm>
            <a:off x="518468" y="2742994"/>
            <a:ext cx="5577532" cy="398657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when the device is connected to Wi-Fi, the operating system sends out a broadcast that Wi-Fi is available. This is akin to the restaurant's public address system where announcements like "Wi-Fi is now available!" are made. In this mobile context, the news app (and any other app that is interested) might use this information to start downloading high-quality content only available when Wi-Fi is connected. The app is set to listen for this kind of system-wide broadcast, but so are many other apps.</a:t>
            </a:r>
          </a:p>
        </p:txBody>
      </p:sp>
      <p:pic>
        <p:nvPicPr>
          <p:cNvPr id="5" name="Picture 4" descr="Camera lens">
            <a:extLst>
              <a:ext uri="{FF2B5EF4-FFF2-40B4-BE49-F238E27FC236}">
                <a16:creationId xmlns:a16="http://schemas.microsoft.com/office/drawing/2014/main" id="{C18AB2BF-90DA-0980-5C99-5A573010194F}"/>
              </a:ext>
            </a:extLst>
          </p:cNvPr>
          <p:cNvPicPr>
            <a:picLocks noChangeAspect="1"/>
          </p:cNvPicPr>
          <p:nvPr/>
        </p:nvPicPr>
        <p:blipFill rotWithShape="1">
          <a:blip r:embed="rId2"/>
          <a:srcRect l="7597" r="31289"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8" name="Freeform: Shape 17">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5863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9559-53B6-3AAE-7057-096A4B86EED7}"/>
              </a:ext>
            </a:extLst>
          </p:cNvPr>
          <p:cNvSpPr>
            <a:spLocks noGrp="1"/>
          </p:cNvSpPr>
          <p:nvPr>
            <p:ph type="title"/>
          </p:nvPr>
        </p:nvSpPr>
        <p:spPr>
          <a:xfrm>
            <a:off x="706667" y="788119"/>
            <a:ext cx="4730451" cy="1637730"/>
          </a:xfrm>
        </p:spPr>
        <p:txBody>
          <a:bodyPr>
            <a:normAutofit/>
          </a:bodyPr>
          <a:lstStyle/>
          <a:p>
            <a:r>
              <a:rPr lang="en-US" sz="3700" dirty="0"/>
              <a:t>Real world analogy: </a:t>
            </a:r>
            <a:br>
              <a:rPr lang="en-US" sz="3700" dirty="0"/>
            </a:br>
            <a:r>
              <a:rPr lang="en-US" sz="3700" dirty="0">
                <a:highlight>
                  <a:srgbClr val="FFFF00"/>
                </a:highlight>
              </a:rPr>
              <a:t>explicit broadcast receiver</a:t>
            </a:r>
          </a:p>
        </p:txBody>
      </p:sp>
      <p:sp>
        <p:nvSpPr>
          <p:cNvPr id="3" name="Content Placeholder 2">
            <a:extLst>
              <a:ext uri="{FF2B5EF4-FFF2-40B4-BE49-F238E27FC236}">
                <a16:creationId xmlns:a16="http://schemas.microsoft.com/office/drawing/2014/main" id="{AAE30B90-0195-AF5B-D04A-4FC0B4D8E4A4}"/>
              </a:ext>
            </a:extLst>
          </p:cNvPr>
          <p:cNvSpPr>
            <a:spLocks noGrp="1"/>
          </p:cNvSpPr>
          <p:nvPr>
            <p:ph idx="1"/>
          </p:nvPr>
        </p:nvSpPr>
        <p:spPr>
          <a:xfrm>
            <a:off x="706667" y="2773817"/>
            <a:ext cx="5389333" cy="359359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When WhatsApp receives a new message from the server, it might use an explicit broadcast within its app to notify the chat interface to update with the new message. This broadcast is only relevant to WhatsApp itself, directing the message notification to the specific part of the app that handles the display of new messages.</a:t>
            </a:r>
          </a:p>
        </p:txBody>
      </p:sp>
      <p:pic>
        <p:nvPicPr>
          <p:cNvPr id="5" name="Picture 4" descr="Light bulb on yellow background with sketched light beams and cord">
            <a:extLst>
              <a:ext uri="{FF2B5EF4-FFF2-40B4-BE49-F238E27FC236}">
                <a16:creationId xmlns:a16="http://schemas.microsoft.com/office/drawing/2014/main" id="{4BC00CD8-C4B7-A6A9-73CA-237A1395403C}"/>
              </a:ext>
            </a:extLst>
          </p:cNvPr>
          <p:cNvPicPr>
            <a:picLocks noChangeAspect="1"/>
          </p:cNvPicPr>
          <p:nvPr/>
        </p:nvPicPr>
        <p:blipFill rotWithShape="1">
          <a:blip r:embed="rId2"/>
          <a:srcRect l="43693"/>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9" name="Freeform: Shape 8">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8510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2493A-F9D1-5819-315B-1BCCEFE8E5FD}"/>
              </a:ext>
            </a:extLst>
          </p:cNvPr>
          <p:cNvSpPr>
            <a:spLocks noGrp="1"/>
          </p:cNvSpPr>
          <p:nvPr>
            <p:ph type="title"/>
          </p:nvPr>
        </p:nvSpPr>
        <p:spPr>
          <a:xfrm>
            <a:off x="6587544" y="1382165"/>
            <a:ext cx="4869179" cy="1517984"/>
          </a:xfrm>
        </p:spPr>
        <p:txBody>
          <a:bodyPr>
            <a:normAutofit/>
          </a:bodyPr>
          <a:lstStyle/>
          <a:p>
            <a:r>
              <a:rPr lang="en-US" sz="4800">
                <a:solidFill>
                  <a:srgbClr val="000000"/>
                </a:solidFill>
              </a:rPr>
              <a:t>Types of broadcast receiver:</a:t>
            </a:r>
          </a:p>
        </p:txBody>
      </p:sp>
      <p:pic>
        <p:nvPicPr>
          <p:cNvPr id="5" name="Picture 4" descr="Microphone against a white background">
            <a:extLst>
              <a:ext uri="{FF2B5EF4-FFF2-40B4-BE49-F238E27FC236}">
                <a16:creationId xmlns:a16="http://schemas.microsoft.com/office/drawing/2014/main" id="{4940A2C4-647C-FDE0-9CB6-75CBE0AB372E}"/>
              </a:ext>
            </a:extLst>
          </p:cNvPr>
          <p:cNvPicPr>
            <a:picLocks noChangeAspect="1"/>
          </p:cNvPicPr>
          <p:nvPr/>
        </p:nvPicPr>
        <p:blipFill rotWithShape="1">
          <a:blip r:embed="rId2"/>
          <a:srcRect l="31605" r="5164"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20" name="Freeform: Shape 19">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9F33FDBD-8063-F486-F8CF-B4EC4F55814A}"/>
              </a:ext>
            </a:extLst>
          </p:cNvPr>
          <p:cNvSpPr>
            <a:spLocks noGrp="1"/>
          </p:cNvSpPr>
          <p:nvPr>
            <p:ph idx="1"/>
          </p:nvPr>
        </p:nvSpPr>
        <p:spPr>
          <a:xfrm>
            <a:off x="6587545" y="3007389"/>
            <a:ext cx="4869179" cy="3065865"/>
          </a:xfrm>
        </p:spPr>
        <p:txBody>
          <a:bodyPr anchor="t">
            <a:normAutofit lnSpcReduction="10000"/>
          </a:bodyPr>
          <a:lstStyle/>
          <a:p>
            <a:pPr fontAlgn="base">
              <a:buFont typeface="Arial" panose="020B0604020202020204" pitchFamily="34" charset="0"/>
              <a:buChar char="•"/>
            </a:pPr>
            <a:r>
              <a:rPr lang="en-US" sz="2400" dirty="0">
                <a:solidFill>
                  <a:srgbClr val="000000"/>
                </a:solidFill>
                <a:highlight>
                  <a:srgbClr val="FFFF00"/>
                </a:highlight>
                <a:latin typeface="Times New Roman" panose="02020603050405020304" pitchFamily="18" charset="0"/>
                <a:cs typeface="Times New Roman" panose="02020603050405020304" pitchFamily="18" charset="0"/>
              </a:rPr>
              <a:t>Static Broadcast Receivers: </a:t>
            </a:r>
            <a:r>
              <a:rPr lang="en-US" sz="2400" dirty="0">
                <a:solidFill>
                  <a:srgbClr val="000000"/>
                </a:solidFill>
                <a:latin typeface="Times New Roman" panose="02020603050405020304" pitchFamily="18" charset="0"/>
                <a:cs typeface="Times New Roman" panose="02020603050405020304" pitchFamily="18" charset="0"/>
              </a:rPr>
              <a:t>These types of Receivers are declared in the </a:t>
            </a:r>
            <a:r>
              <a:rPr lang="en-US" sz="2400" b="1" dirty="0">
                <a:solidFill>
                  <a:srgbClr val="FF0000"/>
                </a:solidFill>
                <a:latin typeface="Times New Roman" panose="02020603050405020304" pitchFamily="18" charset="0"/>
                <a:cs typeface="Times New Roman" panose="02020603050405020304" pitchFamily="18" charset="0"/>
              </a:rPr>
              <a:t>Manifest file </a:t>
            </a:r>
            <a:r>
              <a:rPr lang="en-US" sz="2400" dirty="0">
                <a:solidFill>
                  <a:srgbClr val="000000"/>
                </a:solidFill>
                <a:latin typeface="Times New Roman" panose="02020603050405020304" pitchFamily="18" charset="0"/>
                <a:cs typeface="Times New Roman" panose="02020603050405020304" pitchFamily="18" charset="0"/>
              </a:rPr>
              <a:t>and works even if the app is closed.</a:t>
            </a:r>
          </a:p>
          <a:p>
            <a:pPr fontAlgn="base">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400" dirty="0">
                <a:solidFill>
                  <a:srgbClr val="000000"/>
                </a:solidFill>
                <a:highlight>
                  <a:srgbClr val="FFFF00"/>
                </a:highlight>
                <a:latin typeface="Times New Roman" panose="02020603050405020304" pitchFamily="18" charset="0"/>
                <a:cs typeface="Times New Roman" panose="02020603050405020304" pitchFamily="18" charset="0"/>
              </a:rPr>
              <a:t>Dynamic Broadcast Receivers: </a:t>
            </a:r>
            <a:r>
              <a:rPr lang="en-US" sz="2400" dirty="0">
                <a:solidFill>
                  <a:srgbClr val="000000"/>
                </a:solidFill>
                <a:latin typeface="Times New Roman" panose="02020603050405020304" pitchFamily="18" charset="0"/>
                <a:cs typeface="Times New Roman" panose="02020603050405020304" pitchFamily="18" charset="0"/>
              </a:rPr>
              <a:t>These types of receivers work only if the app is active or minimized.</a:t>
            </a:r>
          </a:p>
          <a:p>
            <a:pPr marL="0" indent="0" fontAlgn="base">
              <a:buNone/>
            </a:pPr>
            <a:endParaRPr lang="en-US" sz="2400" dirty="0">
              <a:solidFill>
                <a:srgbClr val="000000"/>
              </a:solidFill>
              <a:latin typeface="Times New Roman" panose="02020603050405020304" pitchFamily="18" charset="0"/>
              <a:cs typeface="Times New Roman" panose="02020603050405020304" pitchFamily="18" charset="0"/>
            </a:endParaRPr>
          </a:p>
          <a:p>
            <a:endParaRPr lang="en-US" sz="2400" dirty="0">
              <a:solidFill>
                <a:srgbClr val="00000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3" name="Oval 22">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4" name="Oval 23">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186248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3098D-2B9D-072F-6F51-AD2483B0841C}"/>
              </a:ext>
            </a:extLst>
          </p:cNvPr>
          <p:cNvSpPr>
            <a:spLocks noGrp="1"/>
          </p:cNvSpPr>
          <p:nvPr>
            <p:ph type="title"/>
          </p:nvPr>
        </p:nvSpPr>
        <p:spPr>
          <a:xfrm>
            <a:off x="4970109" y="484632"/>
            <a:ext cx="6730277" cy="1609344"/>
          </a:xfrm>
          <a:ln>
            <a:noFill/>
          </a:ln>
        </p:spPr>
        <p:txBody>
          <a:bodyPr>
            <a:normAutofit/>
          </a:bodyPr>
          <a:lstStyle/>
          <a:p>
            <a:r>
              <a:rPr lang="en-US" sz="4800"/>
              <a:t>Static broadcast example:</a:t>
            </a:r>
          </a:p>
        </p:txBody>
      </p:sp>
      <p:pic>
        <p:nvPicPr>
          <p:cNvPr id="5" name="Picture 4" descr="Light blue headphones">
            <a:extLst>
              <a:ext uri="{FF2B5EF4-FFF2-40B4-BE49-F238E27FC236}">
                <a16:creationId xmlns:a16="http://schemas.microsoft.com/office/drawing/2014/main" id="{039CCC95-147E-55A5-D432-70FBA1C63905}"/>
              </a:ext>
            </a:extLst>
          </p:cNvPr>
          <p:cNvPicPr>
            <a:picLocks noChangeAspect="1"/>
          </p:cNvPicPr>
          <p:nvPr/>
        </p:nvPicPr>
        <p:blipFill rotWithShape="1">
          <a:blip r:embed="rId4"/>
          <a:srcRect l="11163" r="43609"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EA46791C-2D68-4196-BEC1-4B8798F558C1}"/>
              </a:ext>
            </a:extLst>
          </p:cNvPr>
          <p:cNvSpPr>
            <a:spLocks noGrp="1"/>
          </p:cNvSpPr>
          <p:nvPr>
            <p:ph idx="1"/>
          </p:nvPr>
        </p:nvSpPr>
        <p:spPr>
          <a:xfrm>
            <a:off x="4970109" y="2121408"/>
            <a:ext cx="6730276" cy="4050792"/>
          </a:xfrm>
        </p:spPr>
        <p:txBody>
          <a:bodyPr>
            <a:normAutofit/>
          </a:bodyPr>
          <a:lstStyle/>
          <a:p>
            <a:r>
              <a:rPr lang="en-US" b="1" dirty="0">
                <a:highlight>
                  <a:srgbClr val="FFFF00"/>
                </a:highlight>
                <a:latin typeface="Times New Roman" panose="02020603050405020304" pitchFamily="18" charset="0"/>
                <a:cs typeface="Times New Roman" panose="02020603050405020304" pitchFamily="18" charset="0"/>
              </a:rPr>
              <a:t>Example Scenario: Headphone Connection/Disconnection </a:t>
            </a:r>
          </a:p>
          <a:p>
            <a:pPr marL="0" indent="0">
              <a:buNone/>
            </a:pPr>
            <a:endParaRPr lang="en-US" b="1" dirty="0">
              <a:highlight>
                <a:srgbClr val="FFFF00"/>
              </a:highligh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When a user plugs in or unplugs headphones, Google Play Music or Spotify can automatically pause or resume playback to prevent music from playing out loud unexpectedly. This is managed by a static broadcast receiver that listens for system broadcasts about headphone status changes. This receiver is declared in the app’s manifest file, allowing it to respond to these events even if the app is not currently running.</a:t>
            </a:r>
          </a:p>
        </p:txBody>
      </p:sp>
      <p:grpSp>
        <p:nvGrpSpPr>
          <p:cNvPr id="27" name="Group 26">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9299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3098D-2B9D-072F-6F51-AD2483B0841C}"/>
              </a:ext>
            </a:extLst>
          </p:cNvPr>
          <p:cNvSpPr>
            <a:spLocks noGrp="1"/>
          </p:cNvSpPr>
          <p:nvPr>
            <p:ph type="title"/>
          </p:nvPr>
        </p:nvSpPr>
        <p:spPr>
          <a:xfrm>
            <a:off x="4970109" y="484632"/>
            <a:ext cx="6730277" cy="1609344"/>
          </a:xfrm>
          <a:ln>
            <a:noFill/>
          </a:ln>
        </p:spPr>
        <p:txBody>
          <a:bodyPr>
            <a:normAutofit/>
          </a:bodyPr>
          <a:lstStyle/>
          <a:p>
            <a:r>
              <a:rPr lang="en-US" sz="4800"/>
              <a:t>dynamic broadcast example:</a:t>
            </a:r>
          </a:p>
        </p:txBody>
      </p:sp>
      <p:pic>
        <p:nvPicPr>
          <p:cNvPr id="5" name="Picture 4" descr="Volume indicators">
            <a:extLst>
              <a:ext uri="{FF2B5EF4-FFF2-40B4-BE49-F238E27FC236}">
                <a16:creationId xmlns:a16="http://schemas.microsoft.com/office/drawing/2014/main" id="{6978E858-570D-D238-2EF3-0788102567B4}"/>
              </a:ext>
            </a:extLst>
          </p:cNvPr>
          <p:cNvPicPr>
            <a:picLocks noChangeAspect="1"/>
          </p:cNvPicPr>
          <p:nvPr/>
        </p:nvPicPr>
        <p:blipFill rotWithShape="1">
          <a:blip r:embed="rId4"/>
          <a:srcRect l="28614" r="23110"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EA46791C-2D68-4196-BEC1-4B8798F558C1}"/>
              </a:ext>
            </a:extLst>
          </p:cNvPr>
          <p:cNvSpPr>
            <a:spLocks noGrp="1"/>
          </p:cNvSpPr>
          <p:nvPr>
            <p:ph idx="1"/>
          </p:nvPr>
        </p:nvSpPr>
        <p:spPr>
          <a:xfrm>
            <a:off x="4970109" y="2121408"/>
            <a:ext cx="6730276" cy="4050792"/>
          </a:xfrm>
        </p:spPr>
        <p:txBody>
          <a:bodyPr>
            <a:normAutofit/>
          </a:bodyPr>
          <a:lstStyle/>
          <a:p>
            <a:r>
              <a:rPr lang="en-US" sz="2400" b="1" dirty="0">
                <a:highlight>
                  <a:srgbClr val="FFFF00"/>
                </a:highlight>
                <a:latin typeface="Times New Roman" panose="02020603050405020304" pitchFamily="18" charset="0"/>
                <a:cs typeface="Times New Roman" panose="02020603050405020304" pitchFamily="18" charset="0"/>
              </a:rPr>
              <a:t>Example Scenario: Music Control Notifications</a:t>
            </a:r>
          </a:p>
          <a:p>
            <a:pPr marL="0" indent="0">
              <a:buNone/>
            </a:pPr>
            <a:r>
              <a:rPr lang="en-US" sz="2400" b="1" dirty="0">
                <a:highlight>
                  <a:srgbClr val="FFFF00"/>
                </a:highlight>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While using Spotify or Google Play Music, if the user interacts with music control notifications (like play, pause, or skip), the app uses dynamic broadcast receivers to handle these actions. These receivers are only active while the app is running, ensuring efficient resource use and that the app only responds to these controls when it can immediately affect playback.</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5031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B227-EF9B-CE1D-EC67-8DF3C3D83203}"/>
              </a:ext>
            </a:extLst>
          </p:cNvPr>
          <p:cNvSpPr>
            <a:spLocks noGrp="1"/>
          </p:cNvSpPr>
          <p:nvPr>
            <p:ph type="title"/>
          </p:nvPr>
        </p:nvSpPr>
        <p:spPr>
          <a:xfrm>
            <a:off x="1676023" y="832001"/>
            <a:ext cx="10058400" cy="1261975"/>
          </a:xfrm>
        </p:spPr>
        <p:txBody>
          <a:bodyPr/>
          <a:lstStyle/>
          <a:p>
            <a:r>
              <a:rPr lang="en-US" dirty="0"/>
              <a:t>Intents for broadcast receiver</a:t>
            </a:r>
          </a:p>
        </p:txBody>
      </p:sp>
      <p:pic>
        <p:nvPicPr>
          <p:cNvPr id="5" name="Content Placeholder 4">
            <a:extLst>
              <a:ext uri="{FF2B5EF4-FFF2-40B4-BE49-F238E27FC236}">
                <a16:creationId xmlns:a16="http://schemas.microsoft.com/office/drawing/2014/main" id="{6A48936D-D2E8-3920-6E03-C265F5044DEC}"/>
              </a:ext>
            </a:extLst>
          </p:cNvPr>
          <p:cNvPicPr>
            <a:picLocks noGrp="1" noChangeAspect="1"/>
          </p:cNvPicPr>
          <p:nvPr>
            <p:ph idx="1"/>
          </p:nvPr>
        </p:nvPicPr>
        <p:blipFill>
          <a:blip r:embed="rId2"/>
          <a:stretch>
            <a:fillRect/>
          </a:stretch>
        </p:blipFill>
        <p:spPr>
          <a:xfrm>
            <a:off x="1825339" y="2093976"/>
            <a:ext cx="8233425" cy="4127056"/>
          </a:xfrm>
        </p:spPr>
      </p:pic>
    </p:spTree>
    <p:extLst>
      <p:ext uri="{BB962C8B-B14F-4D97-AF65-F5344CB8AC3E}">
        <p14:creationId xmlns:p14="http://schemas.microsoft.com/office/powerpoint/2010/main" val="1163497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2848</TotalTime>
  <Words>1310</Words>
  <Application>Microsoft Office PowerPoint</Application>
  <PresentationFormat>Widescreen</PresentationFormat>
  <Paragraphs>71</Paragraphs>
  <Slides>29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Aptos</vt:lpstr>
      <vt:lpstr>Arial</vt:lpstr>
      <vt:lpstr>Calibri</vt:lpstr>
      <vt:lpstr>Rockwell</vt:lpstr>
      <vt:lpstr>Rockwell Condensed</vt:lpstr>
      <vt:lpstr>Rockwell Extra Bold</vt:lpstr>
      <vt:lpstr>Söhne</vt:lpstr>
      <vt:lpstr>source-serif-pro</vt:lpstr>
      <vt:lpstr>Times New Roman</vt:lpstr>
      <vt:lpstr>Wingdings</vt:lpstr>
      <vt:lpstr>Wood Type</vt:lpstr>
      <vt:lpstr>Lecture: 10 Broadcast receiver android</vt:lpstr>
      <vt:lpstr>What is broadcast receiver:</vt:lpstr>
      <vt:lpstr>Continue:</vt:lpstr>
      <vt:lpstr>Real world analogy:  implicit broadcast receiver</vt:lpstr>
      <vt:lpstr>Real world analogy:  explicit broadcast receiver</vt:lpstr>
      <vt:lpstr>Types of broadcast receiver:</vt:lpstr>
      <vt:lpstr>Static broadcast example:</vt:lpstr>
      <vt:lpstr>dynamic broadcast example:</vt:lpstr>
      <vt:lpstr>Intents for broadcast receiver</vt:lpstr>
      <vt:lpstr>Lifecycle/steps for broadcast receiver</vt:lpstr>
      <vt:lpstr>Steps involved in broadcast receiver</vt:lpstr>
      <vt:lpstr>creating the broadcast receiver</vt:lpstr>
      <vt:lpstr>Registerng the broadcast receiver</vt:lpstr>
      <vt:lpstr>Unregistering the broadcast receiver</vt:lpstr>
      <vt:lpstr>Sending the broadcast</vt:lpstr>
      <vt:lpstr>PowerPoint Presentation</vt:lpstr>
      <vt:lpstr>PowerPoint Presentation</vt:lpstr>
      <vt:lpstr>Code example:</vt:lpstr>
      <vt:lpstr>Activity.xml</vt:lpstr>
      <vt:lpstr>Main_activity.java</vt:lpstr>
      <vt:lpstr>Super.onstart ()</vt:lpstr>
      <vt:lpstr>General rules when starting application</vt:lpstr>
      <vt:lpstr>Airplane mode change receiver.java</vt:lpstr>
      <vt:lpstr>PowerPoint Presentation</vt:lpstr>
      <vt:lpstr>Manifest.xml</vt:lpstr>
      <vt:lpstr>PowerPoint Presentation</vt:lpstr>
      <vt:lpstr>Output:</vt:lpstr>
      <vt:lpstr>Task : 1</vt:lpstr>
      <vt:lpstr>Task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 Broadcast receiver android</dc:title>
  <dc:creator>admin istrator</dc:creator>
  <cp:lastModifiedBy>admin istrator</cp:lastModifiedBy>
  <cp:revision>8</cp:revision>
  <dcterms:created xsi:type="dcterms:W3CDTF">2024-05-05T15:48:58Z</dcterms:created>
  <dcterms:modified xsi:type="dcterms:W3CDTF">2024-05-10T03:19:05Z</dcterms:modified>
</cp:coreProperties>
</file>